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90" r:id="rId4"/>
    <p:sldId id="259" r:id="rId5"/>
    <p:sldId id="260" r:id="rId6"/>
    <p:sldId id="261" r:id="rId7"/>
    <p:sldId id="262" r:id="rId8"/>
    <p:sldId id="263" r:id="rId9"/>
    <p:sldId id="264" r:id="rId10"/>
    <p:sldId id="265" r:id="rId11"/>
    <p:sldId id="291" r:id="rId12"/>
    <p:sldId id="266" r:id="rId13"/>
    <p:sldId id="292" r:id="rId14"/>
    <p:sldId id="294" r:id="rId15"/>
    <p:sldId id="268" r:id="rId16"/>
    <p:sldId id="307" r:id="rId17"/>
    <p:sldId id="295" r:id="rId18"/>
    <p:sldId id="309" r:id="rId19"/>
    <p:sldId id="310" r:id="rId20"/>
    <p:sldId id="311" r:id="rId21"/>
    <p:sldId id="305" r:id="rId22"/>
    <p:sldId id="273" r:id="rId23"/>
    <p:sldId id="308" r:id="rId24"/>
    <p:sldId id="274" r:id="rId25"/>
    <p:sldId id="297" r:id="rId26"/>
    <p:sldId id="275" r:id="rId27"/>
    <p:sldId id="276" r:id="rId28"/>
    <p:sldId id="301" r:id="rId29"/>
    <p:sldId id="277" r:id="rId30"/>
    <p:sldId id="278" r:id="rId31"/>
    <p:sldId id="279" r:id="rId32"/>
    <p:sldId id="280" r:id="rId33"/>
    <p:sldId id="281" r:id="rId34"/>
    <p:sldId id="306" r:id="rId35"/>
    <p:sldId id="298" r:id="rId36"/>
    <p:sldId id="299" r:id="rId37"/>
    <p:sldId id="283" r:id="rId38"/>
    <p:sldId id="284" r:id="rId39"/>
    <p:sldId id="285" r:id="rId40"/>
    <p:sldId id="286" r:id="rId41"/>
    <p:sldId id="287" r:id="rId42"/>
    <p:sldId id="288" r:id="rId43"/>
    <p:sldId id="289" r:id="rId44"/>
    <p:sldId id="300"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131C35-59F8-4872-8600-C40B15D5D772}"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es-CO"/>
        </a:p>
      </dgm:t>
    </dgm:pt>
    <dgm:pt modelId="{E529CEFF-7F38-4FA0-996F-49916E117DA6}">
      <dgm:prSet custT="1"/>
      <dgm:spPr/>
      <dgm:t>
        <a:bodyPr/>
        <a:lstStyle/>
        <a:p>
          <a:pPr algn="ctr" rtl="0"/>
          <a:r>
            <a:rPr lang="es-CO" sz="4400" dirty="0" smtClean="0">
              <a:latin typeface="Algerian" pitchFamily="82" charset="0"/>
            </a:rPr>
            <a:t>TESOROS DEL MAR ROJO</a:t>
          </a:r>
          <a:endParaRPr lang="es-CO" sz="4400" dirty="0">
            <a:latin typeface="Algerian" pitchFamily="82" charset="0"/>
          </a:endParaRPr>
        </a:p>
      </dgm:t>
    </dgm:pt>
    <dgm:pt modelId="{96A808A2-1900-4615-B813-86C7DB23300F}" type="parTrans" cxnId="{DC9B00AC-6EEB-43C1-8EF9-B5C52A52EB47}">
      <dgm:prSet/>
      <dgm:spPr/>
      <dgm:t>
        <a:bodyPr/>
        <a:lstStyle/>
        <a:p>
          <a:endParaRPr lang="es-CO"/>
        </a:p>
      </dgm:t>
    </dgm:pt>
    <dgm:pt modelId="{848443D4-6301-4F8D-AA8A-CD46FAF72679}" type="sibTrans" cxnId="{DC9B00AC-6EEB-43C1-8EF9-B5C52A52EB47}">
      <dgm:prSet/>
      <dgm:spPr/>
      <dgm:t>
        <a:bodyPr/>
        <a:lstStyle/>
        <a:p>
          <a:endParaRPr lang="es-CO"/>
        </a:p>
      </dgm:t>
    </dgm:pt>
    <dgm:pt modelId="{0D5931C9-0E2A-4395-9695-F37D9255D511}" type="pres">
      <dgm:prSet presAssocID="{E4131C35-59F8-4872-8600-C40B15D5D772}" presName="Name0" presStyleCnt="0">
        <dgm:presLayoutVars>
          <dgm:dir/>
          <dgm:resizeHandles val="exact"/>
        </dgm:presLayoutVars>
      </dgm:prSet>
      <dgm:spPr/>
      <dgm:t>
        <a:bodyPr/>
        <a:lstStyle/>
        <a:p>
          <a:endParaRPr lang="es-CO"/>
        </a:p>
      </dgm:t>
    </dgm:pt>
    <dgm:pt modelId="{AEBE1A53-59BA-445C-A6A3-E86FD493253D}" type="pres">
      <dgm:prSet presAssocID="{E4131C35-59F8-4872-8600-C40B15D5D772}" presName="arrow" presStyleLbl="bgShp" presStyleIdx="0" presStyleCnt="1"/>
      <dgm:spPr>
        <a:solidFill>
          <a:schemeClr val="accent2"/>
        </a:solidFill>
      </dgm:spPr>
    </dgm:pt>
    <dgm:pt modelId="{32AF74BB-27DA-4545-B427-B7427132A48A}" type="pres">
      <dgm:prSet presAssocID="{E4131C35-59F8-4872-8600-C40B15D5D772}" presName="points" presStyleCnt="0"/>
      <dgm:spPr/>
    </dgm:pt>
    <dgm:pt modelId="{B41FCA80-5FA6-48B0-9346-69356AD9599D}" type="pres">
      <dgm:prSet presAssocID="{E529CEFF-7F38-4FA0-996F-49916E117DA6}" presName="compositeA" presStyleCnt="0"/>
      <dgm:spPr/>
    </dgm:pt>
    <dgm:pt modelId="{21654F40-A080-4698-8C66-561810630C88}" type="pres">
      <dgm:prSet presAssocID="{E529CEFF-7F38-4FA0-996F-49916E117DA6}" presName="textA" presStyleLbl="revTx" presStyleIdx="0" presStyleCnt="1">
        <dgm:presLayoutVars>
          <dgm:bulletEnabled val="1"/>
        </dgm:presLayoutVars>
      </dgm:prSet>
      <dgm:spPr/>
      <dgm:t>
        <a:bodyPr/>
        <a:lstStyle/>
        <a:p>
          <a:endParaRPr lang="es-CO"/>
        </a:p>
      </dgm:t>
    </dgm:pt>
    <dgm:pt modelId="{177C5DDA-BB5F-4A21-99B4-54A71057333B}" type="pres">
      <dgm:prSet presAssocID="{E529CEFF-7F38-4FA0-996F-49916E117DA6}" presName="circleA" presStyleLbl="node1" presStyleIdx="0" presStyleCnt="1"/>
      <dgm:spPr/>
    </dgm:pt>
    <dgm:pt modelId="{D2578EE8-B281-4110-8F5D-5C6ED5762E19}" type="pres">
      <dgm:prSet presAssocID="{E529CEFF-7F38-4FA0-996F-49916E117DA6}" presName="spaceA" presStyleCnt="0"/>
      <dgm:spPr/>
    </dgm:pt>
  </dgm:ptLst>
  <dgm:cxnLst>
    <dgm:cxn modelId="{DC9B00AC-6EEB-43C1-8EF9-B5C52A52EB47}" srcId="{E4131C35-59F8-4872-8600-C40B15D5D772}" destId="{E529CEFF-7F38-4FA0-996F-49916E117DA6}" srcOrd="0" destOrd="0" parTransId="{96A808A2-1900-4615-B813-86C7DB23300F}" sibTransId="{848443D4-6301-4F8D-AA8A-CD46FAF72679}"/>
    <dgm:cxn modelId="{D9D6596B-3E35-447D-8BA0-53E7174ECBCD}" type="presOf" srcId="{E529CEFF-7F38-4FA0-996F-49916E117DA6}" destId="{21654F40-A080-4698-8C66-561810630C88}" srcOrd="0" destOrd="0" presId="urn:microsoft.com/office/officeart/2005/8/layout/hProcess11"/>
    <dgm:cxn modelId="{3120684C-BBC5-4205-B57B-223CA92786FF}" type="presOf" srcId="{E4131C35-59F8-4872-8600-C40B15D5D772}" destId="{0D5931C9-0E2A-4395-9695-F37D9255D511}" srcOrd="0" destOrd="0" presId="urn:microsoft.com/office/officeart/2005/8/layout/hProcess11"/>
    <dgm:cxn modelId="{B656EEFE-AE51-417D-A9E8-D8A4326A9147}" type="presParOf" srcId="{0D5931C9-0E2A-4395-9695-F37D9255D511}" destId="{AEBE1A53-59BA-445C-A6A3-E86FD493253D}" srcOrd="0" destOrd="0" presId="urn:microsoft.com/office/officeart/2005/8/layout/hProcess11"/>
    <dgm:cxn modelId="{600F7CC1-A2A7-48A8-8329-5EC2FB08EC38}" type="presParOf" srcId="{0D5931C9-0E2A-4395-9695-F37D9255D511}" destId="{32AF74BB-27DA-4545-B427-B7427132A48A}" srcOrd="1" destOrd="0" presId="urn:microsoft.com/office/officeart/2005/8/layout/hProcess11"/>
    <dgm:cxn modelId="{B65C96DA-3B7E-43DA-8A7C-7550A4E3E5F6}" type="presParOf" srcId="{32AF74BB-27DA-4545-B427-B7427132A48A}" destId="{B41FCA80-5FA6-48B0-9346-69356AD9599D}" srcOrd="0" destOrd="0" presId="urn:microsoft.com/office/officeart/2005/8/layout/hProcess11"/>
    <dgm:cxn modelId="{730216CA-BD63-4D2D-9B50-FA87DD58529C}" type="presParOf" srcId="{B41FCA80-5FA6-48B0-9346-69356AD9599D}" destId="{21654F40-A080-4698-8C66-561810630C88}" srcOrd="0" destOrd="0" presId="urn:microsoft.com/office/officeart/2005/8/layout/hProcess11"/>
    <dgm:cxn modelId="{5BC1F9B1-6FFD-4263-AB61-E477235F79A1}" type="presParOf" srcId="{B41FCA80-5FA6-48B0-9346-69356AD9599D}" destId="{177C5DDA-BB5F-4A21-99B4-54A71057333B}" srcOrd="1" destOrd="0" presId="urn:microsoft.com/office/officeart/2005/8/layout/hProcess11"/>
    <dgm:cxn modelId="{5C8EFE6C-7FB9-4B4D-AD7C-12D9F415DCA6}" type="presParOf" srcId="{B41FCA80-5FA6-48B0-9346-69356AD9599D}" destId="{D2578EE8-B281-4110-8F5D-5C6ED5762E19}"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BE1A53-59BA-445C-A6A3-E86FD493253D}">
      <dsp:nvSpPr>
        <dsp:cNvPr id="0" name=""/>
        <dsp:cNvSpPr/>
      </dsp:nvSpPr>
      <dsp:spPr>
        <a:xfrm>
          <a:off x="0" y="441007"/>
          <a:ext cx="7772400" cy="588010"/>
        </a:xfrm>
        <a:prstGeom prst="notchedRightArrow">
          <a:avLst/>
        </a:prstGeom>
        <a:solidFill>
          <a:schemeClr val="accent2"/>
        </a:solidFill>
        <a:ln>
          <a:noFill/>
        </a:ln>
        <a:effectLst/>
      </dsp:spPr>
      <dsp:style>
        <a:lnRef idx="0">
          <a:scrgbClr r="0" g="0" b="0"/>
        </a:lnRef>
        <a:fillRef idx="1">
          <a:scrgbClr r="0" g="0" b="0"/>
        </a:fillRef>
        <a:effectRef idx="0">
          <a:scrgbClr r="0" g="0" b="0"/>
        </a:effectRef>
        <a:fontRef idx="minor"/>
      </dsp:style>
    </dsp:sp>
    <dsp:sp modelId="{21654F40-A080-4698-8C66-561810630C88}">
      <dsp:nvSpPr>
        <dsp:cNvPr id="0" name=""/>
        <dsp:cNvSpPr/>
      </dsp:nvSpPr>
      <dsp:spPr>
        <a:xfrm>
          <a:off x="0" y="0"/>
          <a:ext cx="6995160" cy="588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928" tIns="312928" rIns="312928" bIns="312928" numCol="1" spcCol="1270" anchor="b" anchorCtr="0">
          <a:noAutofit/>
        </a:bodyPr>
        <a:lstStyle/>
        <a:p>
          <a:pPr lvl="0" algn="ctr" defTabSz="1955800" rtl="0">
            <a:lnSpc>
              <a:spcPct val="90000"/>
            </a:lnSpc>
            <a:spcBef>
              <a:spcPct val="0"/>
            </a:spcBef>
            <a:spcAft>
              <a:spcPct val="35000"/>
            </a:spcAft>
          </a:pPr>
          <a:r>
            <a:rPr lang="es-CO" sz="4400" kern="1200" dirty="0" smtClean="0">
              <a:latin typeface="Algerian" pitchFamily="82" charset="0"/>
            </a:rPr>
            <a:t>TESOROS DEL MAR ROJO</a:t>
          </a:r>
          <a:endParaRPr lang="es-CO" sz="4400" kern="1200" dirty="0">
            <a:latin typeface="Algerian" pitchFamily="82" charset="0"/>
          </a:endParaRPr>
        </a:p>
      </dsp:txBody>
      <dsp:txXfrm>
        <a:off x="0" y="0"/>
        <a:ext cx="6995160" cy="588010"/>
      </dsp:txXfrm>
    </dsp:sp>
    <dsp:sp modelId="{177C5DDA-BB5F-4A21-99B4-54A71057333B}">
      <dsp:nvSpPr>
        <dsp:cNvPr id="0" name=""/>
        <dsp:cNvSpPr/>
      </dsp:nvSpPr>
      <dsp:spPr>
        <a:xfrm>
          <a:off x="3424078" y="661511"/>
          <a:ext cx="147002" cy="14700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3.bp.blogspot.com/_QXD_99r_u5I/Sya54oqYFlI/AAAAAAAAGr8/DiccA7Cb2Zw/s1600-h/Redsea3.gi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m.co/url?sa=i&amp;rct=j&amp;q=&amp;esrc=s&amp;frm=1&amp;source=images&amp;cd=&amp;cad=rja&amp;docid=3K8ZbMddCmUJ-M&amp;tbnid=muWBqFPpG75SGM:&amp;ved=0CAUQjRw&amp;url=http://www.mundohistoria.org/blog/articulos_web/faraon-acoris-la-lucha-por-la-supervivencia&amp;ei=gvh-Uqj4JerJsAS5xoCoDA&amp;bvm=bv.56146854,d.cWc&amp;psig=AFQjCNGbkt8eNMxok6YvLK779kKfVPMezA&amp;ust=1384139234369922"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m.co/url?sa=i&amp;rct=j&amp;q=&amp;esrc=s&amp;frm=1&amp;source=images&amp;cd=&amp;cad=rja&amp;docid=l8kjJiqUHwGAeM&amp;tbnid=gULiiOeUfRv4RM:&amp;ved=0CAUQjRw&amp;url=http://maestromariovides.blogspot.com/2012/12/moises-atravesando-el-mar-rojo-escribe.html&amp;ei=lf9-UpzaCOfTsATk_oDICw&amp;bvm=bv.56146854,d.cWc&amp;psig=AFQjCNGbkt8eNMxok6YvLK779kKfVPMezA&amp;ust=1384139234369922"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m.co/url?sa=i&amp;rct=j&amp;q=&amp;esrc=s&amp;frm=1&amp;source=images&amp;cd=&amp;cad=rja&amp;docid=CNrgZu0qdNtwTM&amp;tbnid=Ebaly40J7T3VSM:&amp;ved=0CAUQjRw&amp;url=http://enigmasymitos.blogspot.com/2011/12/milagros-biblicos.html&amp;ei=hF2AUoCNNMflsATRgIGQBA&amp;bvm=bv.56146854,d.cWc&amp;psig=AFQjCNGFjnpPPJCKon3giO2SNiG_O3sljg&amp;ust=1384230567218837"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m.co/url?sa=i&amp;rct=j&amp;q=&amp;esrc=s&amp;frm=1&amp;source=images&amp;cd=&amp;cad=rja&amp;docid=Tbz-WL_NCPMF2M&amp;tbnid=LNPK68wtPlcVQM:&amp;ved=0CAUQjRw&amp;url=http://ancientexodus.com/2013/04/11/wind-and-the-exodus-sea-crossing/&amp;ei=0wZ_UrCsDs7dsATNmYLgBg&amp;bvm=bv.56146854,d.cWc&amp;psig=AFQjCNGFXc_8tRoWjjZYdqJINd0_h64iuw&amp;ust=1384142902592915"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404365506"/>
              </p:ext>
            </p:extLst>
          </p:nvPr>
        </p:nvGraphicFramePr>
        <p:xfrm>
          <a:off x="683568" y="1124744"/>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https://encrypted-tbn1.gstatic.com/images?q=tbn:ANd9GcRZJcMRoILHrZcKNXEAPZLXahtPv4HBxFHKi0sEIMwCWc0WtIfzpQ"/>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5696" y="2420888"/>
            <a:ext cx="547260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46199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552728"/>
          </a:xfrm>
          <a:blipFill>
            <a:blip r:embed="rId2"/>
            <a:tile tx="0" ty="0" sx="100000" sy="100000" flip="none" algn="tl"/>
          </a:blipFill>
        </p:spPr>
        <p:txBody>
          <a:bodyPr>
            <a:normAutofit fontScale="77500" lnSpcReduction="20000"/>
          </a:bodyPr>
          <a:lstStyle/>
          <a:p>
            <a:pPr marL="0" indent="0" algn="ctr">
              <a:buNone/>
            </a:pPr>
            <a:r>
              <a:rPr lang="es-CO" sz="3600" b="1" dirty="0" smtClean="0"/>
              <a:t>Miremos lo </a:t>
            </a:r>
            <a:r>
              <a:rPr lang="es-CO" sz="3600" b="1" dirty="0"/>
              <a:t>que opina la </a:t>
            </a:r>
            <a:r>
              <a:rPr lang="es-CO" sz="3600" b="1" dirty="0" smtClean="0"/>
              <a:t>ciencia con relación a algunos milagros hechos por Dios en favor de su pueblo.</a:t>
            </a:r>
            <a:r>
              <a:rPr lang="es-CO" sz="3600" b="1" dirty="0"/>
              <a:t/>
            </a:r>
            <a:br>
              <a:rPr lang="es-CO" sz="3600" b="1" dirty="0"/>
            </a:br>
            <a:endParaRPr lang="es-CO" sz="3600" b="1" dirty="0"/>
          </a:p>
          <a:p>
            <a:pPr marL="0" indent="0" algn="ctr">
              <a:buNone/>
            </a:pPr>
            <a:r>
              <a:rPr lang="es-CO" dirty="0" smtClean="0"/>
              <a:t>Los </a:t>
            </a:r>
            <a:r>
              <a:rPr lang="es-CO" dirty="0"/>
              <a:t>milagros enumerados en la Biblia, suelen tener explicación científica, por ejemplo, la caída de las murallas de Jericó se explica por la coincidencia de las vibraciones del sonido de las trompetas, con la vibración interna propia del material de las murallas. El </a:t>
            </a:r>
            <a:r>
              <a:rPr lang="es-CO" dirty="0" smtClean="0"/>
              <a:t>terror Causado </a:t>
            </a:r>
            <a:r>
              <a:rPr lang="es-CO" dirty="0"/>
              <a:t>rompía vasos de cristal con su voz. </a:t>
            </a:r>
            <a:br>
              <a:rPr lang="es-CO" dirty="0"/>
            </a:br>
            <a:r>
              <a:rPr lang="es-CO" dirty="0"/>
              <a:t/>
            </a:r>
            <a:br>
              <a:rPr lang="es-CO" dirty="0"/>
            </a:br>
            <a:r>
              <a:rPr lang="es-CO" dirty="0"/>
              <a:t>Aquí se indica que el mar se 'levantó' por el fuente viento, lo que permitió el paso de los judíos a través de él. </a:t>
            </a:r>
            <a:br>
              <a:rPr lang="es-CO" dirty="0"/>
            </a:br>
            <a:r>
              <a:rPr lang="es-CO" dirty="0"/>
              <a:t/>
            </a:r>
            <a:br>
              <a:rPr lang="es-CO" dirty="0"/>
            </a:br>
            <a:r>
              <a:rPr lang="es-CO" dirty="0"/>
              <a:t>Sin embargo, otra explicación científica consiste en que las moléculas que componen toda clase de materia, tienen una llamada 'velocidad de escape' a la fuerza de gravedad de </a:t>
            </a:r>
            <a:r>
              <a:rPr lang="es-CO" dirty="0" smtClean="0"/>
              <a:t>la tierra</a:t>
            </a:r>
            <a:r>
              <a:rPr lang="es-CO" dirty="0"/>
              <a:t>, y si la materia no escapa es porque las velocidades van en todas direcciones. En el caso del mar Rojo, la explicación científica es que en un momento dado, las velocidades de escape de las moléculas del agua (mar) coincidieron en una sola dirección : hacia arriba, por lo que el mar se levantó. </a:t>
            </a:r>
            <a:endParaRPr lang="es-CO" dirty="0" smtClean="0"/>
          </a:p>
        </p:txBody>
      </p:sp>
    </p:spTree>
    <p:extLst>
      <p:ext uri="{BB962C8B-B14F-4D97-AF65-F5344CB8AC3E}">
        <p14:creationId xmlns:p14="http://schemas.microsoft.com/office/powerpoint/2010/main" val="11144572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916832"/>
            <a:ext cx="8229600" cy="3052936"/>
          </a:xfrm>
          <a:solidFill>
            <a:schemeClr val="bg1"/>
          </a:solidFill>
        </p:spPr>
        <p:txBody>
          <a:bodyPr/>
          <a:lstStyle/>
          <a:p>
            <a:pPr marL="0" indent="0">
              <a:buNone/>
            </a:pPr>
            <a:r>
              <a:rPr lang="es-CO" dirty="0"/>
              <a:t>Después de descubrir El Arca de </a:t>
            </a:r>
            <a:r>
              <a:rPr lang="es-CO" dirty="0" smtClean="0"/>
              <a:t>Noé, </a:t>
            </a:r>
            <a:r>
              <a:rPr lang="es-CO" i="1" dirty="0"/>
              <a:t>Ron Wyatt</a:t>
            </a:r>
            <a:r>
              <a:rPr lang="es-CO" dirty="0"/>
              <a:t> (un arqueólogo aficionado) también se interesó en otros descubrimientos bíblicos; y encontró que todo lo descrito en la Biblia, no es más que una verdad ciega para muchos, pero para el que ha confiado en Dios, es una verdad única y real.</a:t>
            </a:r>
          </a:p>
        </p:txBody>
      </p:sp>
    </p:spTree>
    <p:extLst>
      <p:ext uri="{BB962C8B-B14F-4D97-AF65-F5344CB8AC3E}">
        <p14:creationId xmlns:p14="http://schemas.microsoft.com/office/powerpoint/2010/main" val="19428444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2050" name="Picture 2" descr="http://k19.kn3.net/taringa/8/0/6/8/7/9/1/jesusdalmau/113.jpg?87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4" y="-2835696"/>
            <a:ext cx="9144000" cy="96936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65110" y="1980816"/>
            <a:ext cx="7848872" cy="954107"/>
          </a:xfrm>
          <a:prstGeom prst="rect">
            <a:avLst/>
          </a:prstGeom>
        </p:spPr>
        <p:txBody>
          <a:bodyPr wrap="square">
            <a:spAutoFit/>
          </a:bodyPr>
          <a:lstStyle/>
          <a:p>
            <a:pPr algn="ctr"/>
            <a:r>
              <a:rPr lang="es-CO" sz="2800" dirty="0" smtClean="0">
                <a:solidFill>
                  <a:srgbClr val="FFFF00"/>
                </a:solidFill>
              </a:rPr>
              <a:t>Jesús dijo: Os </a:t>
            </a:r>
            <a:r>
              <a:rPr lang="es-CO" sz="2800" dirty="0">
                <a:solidFill>
                  <a:srgbClr val="FFFF00"/>
                </a:solidFill>
              </a:rPr>
              <a:t>digo que </a:t>
            </a:r>
            <a:r>
              <a:rPr lang="es-CO" sz="2800" b="1" i="1" dirty="0">
                <a:solidFill>
                  <a:srgbClr val="FFFF00"/>
                </a:solidFill>
              </a:rPr>
              <a:t>si estos callaren las </a:t>
            </a:r>
            <a:r>
              <a:rPr lang="es-CO" sz="2800" b="1" i="1" u="sng" dirty="0">
                <a:solidFill>
                  <a:srgbClr val="FFFF00"/>
                </a:solidFill>
              </a:rPr>
              <a:t>piedras</a:t>
            </a:r>
            <a:r>
              <a:rPr lang="es-CO" sz="2800" u="sng" dirty="0">
                <a:solidFill>
                  <a:srgbClr val="FFFF00"/>
                </a:solidFill>
              </a:rPr>
              <a:t> clamarán</a:t>
            </a:r>
            <a:r>
              <a:rPr lang="es-CO" sz="2800" dirty="0">
                <a:solidFill>
                  <a:srgbClr val="FFFF00"/>
                </a:solidFill>
              </a:rPr>
              <a:t>". Lucas 19:40. </a:t>
            </a:r>
          </a:p>
        </p:txBody>
      </p:sp>
      <p:sp>
        <p:nvSpPr>
          <p:cNvPr id="5" name="4 Rectángulo"/>
          <p:cNvSpPr/>
          <p:nvPr/>
        </p:nvSpPr>
        <p:spPr>
          <a:xfrm>
            <a:off x="403960" y="4432853"/>
            <a:ext cx="8352928" cy="2246769"/>
          </a:xfrm>
          <a:prstGeom prst="rect">
            <a:avLst/>
          </a:prstGeom>
        </p:spPr>
        <p:txBody>
          <a:bodyPr wrap="square">
            <a:spAutoFit/>
          </a:bodyPr>
          <a:lstStyle/>
          <a:p>
            <a:pPr algn="ctr"/>
            <a:r>
              <a:rPr lang="es-CO" sz="2800" b="1" dirty="0">
                <a:solidFill>
                  <a:schemeClr val="bg1"/>
                </a:solidFill>
              </a:rPr>
              <a:t>Lo que usted verá aquí no es otra cosa sino el cumplimiento de las Palabras de Jesús. Dios se ha encargado de conservar evidencias de la veracidad de los acontecimientos del A. Testamento con el fin de fortalecer </a:t>
            </a:r>
            <a:r>
              <a:rPr lang="es-CO" sz="2800" b="1" dirty="0" smtClean="0">
                <a:solidFill>
                  <a:schemeClr val="bg1"/>
                </a:solidFill>
              </a:rPr>
              <a:t>nuestra  </a:t>
            </a:r>
            <a:r>
              <a:rPr lang="es-CO" sz="2800" b="1" dirty="0">
                <a:solidFill>
                  <a:schemeClr val="bg1"/>
                </a:solidFill>
              </a:rPr>
              <a:t>fe.</a:t>
            </a:r>
          </a:p>
        </p:txBody>
      </p:sp>
    </p:spTree>
    <p:extLst>
      <p:ext uri="{BB962C8B-B14F-4D97-AF65-F5344CB8AC3E}">
        <p14:creationId xmlns:p14="http://schemas.microsoft.com/office/powerpoint/2010/main" val="1615359228"/>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4098" name="Picture 2" descr="http://k18.kn3.net/taringa/8/0/6/8/7/9/1/jesusdalmau/0CD.jpg?848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0888"/>
            <a:ext cx="9299575" cy="101488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92080" y="332656"/>
            <a:ext cx="3799078" cy="2308324"/>
          </a:xfrm>
          <a:prstGeom prst="rect">
            <a:avLst/>
          </a:prstGeom>
        </p:spPr>
        <p:txBody>
          <a:bodyPr wrap="square">
            <a:spAutoFit/>
          </a:bodyPr>
          <a:lstStyle/>
          <a:p>
            <a:pPr algn="ctr"/>
            <a:r>
              <a:rPr lang="es-CO" sz="2400" b="1" dirty="0">
                <a:solidFill>
                  <a:srgbClr val="FF0000"/>
                </a:solidFill>
              </a:rPr>
              <a:t>Dice el </a:t>
            </a:r>
            <a:r>
              <a:rPr lang="es-CO" sz="2400" b="1" dirty="0" smtClean="0">
                <a:solidFill>
                  <a:srgbClr val="FF0000"/>
                </a:solidFill>
              </a:rPr>
              <a:t>Diccionario Bíblico </a:t>
            </a:r>
            <a:r>
              <a:rPr lang="es-CO" sz="2400" b="1" dirty="0">
                <a:solidFill>
                  <a:srgbClr val="FF0000"/>
                </a:solidFill>
              </a:rPr>
              <a:t>que Jacob lo hizo en la propiedad comprada en Gén.33:19. </a:t>
            </a:r>
            <a:r>
              <a:rPr lang="es-CO" sz="2400" b="1" dirty="0" smtClean="0">
                <a:solidFill>
                  <a:srgbClr val="FF0000"/>
                </a:solidFill>
              </a:rPr>
              <a:t>Diámetro </a:t>
            </a:r>
            <a:r>
              <a:rPr lang="es-CO" sz="2400" b="1" dirty="0">
                <a:solidFill>
                  <a:srgbClr val="FF0000"/>
                </a:solidFill>
              </a:rPr>
              <a:t>2.25 mts. Es profundo su base esta </a:t>
            </a:r>
            <a:r>
              <a:rPr lang="es-CO" sz="2400" b="1" dirty="0" smtClean="0">
                <a:solidFill>
                  <a:srgbClr val="FF0000"/>
                </a:solidFill>
              </a:rPr>
              <a:t>enclavada </a:t>
            </a:r>
            <a:r>
              <a:rPr lang="es-CO" sz="2400" b="1" dirty="0">
                <a:solidFill>
                  <a:srgbClr val="FF0000"/>
                </a:solidFill>
              </a:rPr>
              <a:t>en la roca</a:t>
            </a:r>
            <a:r>
              <a:rPr lang="es-CO" sz="2400" b="1" dirty="0">
                <a:solidFill>
                  <a:srgbClr val="FFFF00"/>
                </a:solidFill>
              </a:rPr>
              <a:t>. </a:t>
            </a:r>
          </a:p>
        </p:txBody>
      </p:sp>
      <p:sp>
        <p:nvSpPr>
          <p:cNvPr id="5" name="4 Flecha abajo"/>
          <p:cNvSpPr/>
          <p:nvPr/>
        </p:nvSpPr>
        <p:spPr>
          <a:xfrm rot="1985720">
            <a:off x="4507667" y="2557680"/>
            <a:ext cx="299367" cy="262883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93267146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5122" name="Picture 2" descr="http://k11.kn3.net/taringa/8/0/6/8/7/9/1/jesusdalmau/882.jpg?28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24760"/>
            <a:ext cx="9324528" cy="69821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80528" y="2420888"/>
            <a:ext cx="6624736" cy="584775"/>
          </a:xfrm>
          <a:prstGeom prst="rect">
            <a:avLst/>
          </a:prstGeom>
        </p:spPr>
        <p:txBody>
          <a:bodyPr wrap="square">
            <a:spAutoFit/>
          </a:bodyPr>
          <a:lstStyle/>
          <a:p>
            <a:r>
              <a:rPr lang="es-CO" sz="3200" b="1" dirty="0"/>
              <a:t>Muerte de Raquel, lea Gén.35:16-20</a:t>
            </a:r>
            <a:r>
              <a:rPr lang="es-CO" sz="2800" b="1" dirty="0"/>
              <a:t>.</a:t>
            </a:r>
          </a:p>
        </p:txBody>
      </p:sp>
    </p:spTree>
    <p:extLst>
      <p:ext uri="{BB962C8B-B14F-4D97-AF65-F5344CB8AC3E}">
        <p14:creationId xmlns:p14="http://schemas.microsoft.com/office/powerpoint/2010/main" val="39046554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k16.kn3.net/taringa/8/0/6/8/7/9/1/jesusdalmau/4C6.jpg?67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7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0114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k20.kn3.net/taringa/8/0/6/8/7/9/1/jesusdalmau/B84.jpg?86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536002"/>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8194" name="Picture 2" descr="http://k28.kn3.net/taringa/8/0/6/8/7/9/1/jesusdalmau/4D6.jpg?718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85"/>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144932"/>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9218" name="Picture 2" descr="http://k24.kn3.net/taringa/8/0/6/8/7/9/1/jesusdalmau/73D.jpg?47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8" y="-1489"/>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23552"/>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a:bodyPr>
          <a:lstStyle/>
          <a:p>
            <a:pPr marL="0" indent="0">
              <a:buNone/>
            </a:pPr>
            <a:endParaRPr lang="es-CO" dirty="0" smtClean="0"/>
          </a:p>
          <a:p>
            <a:pPr marL="0" indent="0">
              <a:buNone/>
            </a:pPr>
            <a:endParaRPr lang="es-CO" dirty="0"/>
          </a:p>
          <a:p>
            <a:pPr marL="0" indent="0" algn="ctr">
              <a:buNone/>
            </a:pPr>
            <a:r>
              <a:rPr lang="es-CO" dirty="0" smtClean="0"/>
              <a:t>Después </a:t>
            </a:r>
            <a:r>
              <a:rPr lang="es-CO" dirty="0"/>
              <a:t>de salir de Egipto, los israelitas tuvieron que seguir el camino trazado por Dios, para lograr salir de </a:t>
            </a:r>
            <a:r>
              <a:rPr lang="es-CO" dirty="0" smtClean="0"/>
              <a:t>la </a:t>
            </a:r>
            <a:r>
              <a:rPr lang="es-CO" dirty="0"/>
              <a:t>esclavitud egipcia. </a:t>
            </a:r>
            <a:endParaRPr lang="es-CO" dirty="0" smtClean="0"/>
          </a:p>
          <a:p>
            <a:pPr marL="0" indent="0" algn="ctr">
              <a:buNone/>
            </a:pPr>
            <a:r>
              <a:rPr lang="es-CO" dirty="0" smtClean="0"/>
              <a:t>La </a:t>
            </a:r>
            <a:r>
              <a:rPr lang="es-CO" dirty="0"/>
              <a:t>Biblia ubica dos ciudades que serán parte importante, para localizar el mapa de partida del pueblo israelita y su trayectoria hacia el Mar Rojo.</a:t>
            </a:r>
          </a:p>
          <a:p>
            <a:endParaRPr lang="es-CO" i="1" dirty="0" smtClean="0"/>
          </a:p>
        </p:txBody>
      </p:sp>
    </p:spTree>
    <p:extLst>
      <p:ext uri="{BB962C8B-B14F-4D97-AF65-F5344CB8AC3E}">
        <p14:creationId xmlns:p14="http://schemas.microsoft.com/office/powerpoint/2010/main" val="825718703"/>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xfrm>
            <a:off x="457200" y="274638"/>
            <a:ext cx="8229600" cy="778098"/>
          </a:xfrm>
        </p:spPr>
        <p:txBody>
          <a:bodyPr>
            <a:normAutofit fontScale="90000"/>
          </a:bodyPr>
          <a:lstStyle/>
          <a:p>
            <a:r>
              <a:rPr lang="es-CO" sz="5400" b="1" dirty="0" smtClean="0">
                <a:solidFill>
                  <a:srgbClr val="FF0000"/>
                </a:solidFill>
              </a:rPr>
              <a:t>El Éxodo comenzó en Gocen</a:t>
            </a:r>
            <a:endParaRPr lang="es-CO" sz="5400" b="1" dirty="0">
              <a:solidFill>
                <a:srgbClr val="FF0000"/>
              </a:solidFill>
            </a:endParaRPr>
          </a:p>
        </p:txBody>
      </p:sp>
      <p:pic>
        <p:nvPicPr>
          <p:cNvPr id="10" name="Picture 2" descr="[redsea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96752"/>
            <a:ext cx="3888432" cy="55446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067944" y="1227854"/>
            <a:ext cx="5076056" cy="5909310"/>
          </a:xfrm>
          <a:prstGeom prst="rect">
            <a:avLst/>
          </a:prstGeom>
        </p:spPr>
        <p:txBody>
          <a:bodyPr wrap="square">
            <a:spAutoFit/>
          </a:bodyPr>
          <a:lstStyle/>
          <a:p>
            <a:r>
              <a:rPr lang="es-CO" sz="2400" b="1" i="1" dirty="0">
                <a:solidFill>
                  <a:srgbClr val="FF0000"/>
                </a:solidFill>
              </a:rPr>
              <a:t>Éxodo 13: </a:t>
            </a:r>
            <a:r>
              <a:rPr lang="es-CO" sz="2400" b="1" i="1" dirty="0" smtClean="0">
                <a:solidFill>
                  <a:srgbClr val="FF0000"/>
                </a:solidFill>
              </a:rPr>
              <a:t>20-22</a:t>
            </a:r>
            <a:r>
              <a:rPr lang="es-CO" sz="2400" dirty="0" smtClean="0"/>
              <a:t>. </a:t>
            </a:r>
            <a:r>
              <a:rPr lang="es-CO" sz="2400" b="1" i="1" dirty="0" smtClean="0"/>
              <a:t>Y </a:t>
            </a:r>
            <a:r>
              <a:rPr lang="es-CO" sz="2400" b="1" i="1" dirty="0"/>
              <a:t>partieron de Sucot y acamparon en Etam, a la entrada del desierto.</a:t>
            </a:r>
            <a:r>
              <a:rPr lang="es-CO" sz="2400" i="1" dirty="0"/>
              <a:t> 21Y Jehová iba delante de ellos de día en una columna de nube para guiarlos por el camino, y de noche en una columna de fuego para alumbrarles, a fin de que anduviesen de día y de noche. 22Nunca se apartó de delante del pueblo la columna de nube de día, ni de noche la columna de fuego. </a:t>
            </a:r>
            <a:endParaRPr lang="es-CO" sz="2400" i="1" dirty="0" smtClean="0"/>
          </a:p>
          <a:p>
            <a:r>
              <a:rPr lang="es-CO" sz="2400" dirty="0" smtClean="0"/>
              <a:t>Geográficamente </a:t>
            </a:r>
            <a:r>
              <a:rPr lang="es-CO" sz="2400" dirty="0"/>
              <a:t>podemos localizar estos dos lugares en </a:t>
            </a:r>
            <a:r>
              <a:rPr lang="es-CO" sz="2400" dirty="0" smtClean="0"/>
              <a:t>esta </a:t>
            </a:r>
            <a:r>
              <a:rPr lang="es-CO" sz="2400" dirty="0"/>
              <a:t>imagen, </a:t>
            </a:r>
            <a:r>
              <a:rPr lang="es-CO" sz="2400" dirty="0" smtClean="0"/>
              <a:t>donde  </a:t>
            </a:r>
            <a:r>
              <a:rPr lang="es-CO" sz="2400" dirty="0"/>
              <a:t>podemos ver un </a:t>
            </a:r>
            <a:r>
              <a:rPr lang="es-CO" sz="2400" dirty="0" smtClean="0"/>
              <a:t>concepto </a:t>
            </a:r>
            <a:r>
              <a:rPr lang="es-CO" sz="2400" dirty="0"/>
              <a:t>claro de </a:t>
            </a:r>
            <a:r>
              <a:rPr lang="es-CO" sz="2400" dirty="0" smtClean="0"/>
              <a:t>la </a:t>
            </a:r>
            <a:r>
              <a:rPr lang="es-CO" sz="2400" dirty="0"/>
              <a:t>descripción bíblica.</a:t>
            </a:r>
          </a:p>
          <a:p>
            <a:endParaRPr lang="es-CO" dirty="0"/>
          </a:p>
        </p:txBody>
      </p:sp>
    </p:spTree>
    <p:extLst>
      <p:ext uri="{BB962C8B-B14F-4D97-AF65-F5344CB8AC3E}">
        <p14:creationId xmlns:p14="http://schemas.microsoft.com/office/powerpoint/2010/main" val="41831683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2008" y="219178"/>
            <a:ext cx="5004048" cy="3384376"/>
          </a:xfrm>
        </p:spPr>
        <p:txBody>
          <a:bodyPr>
            <a:noAutofit/>
          </a:bodyPr>
          <a:lstStyle/>
          <a:p>
            <a:pPr marL="0" indent="0" algn="ctr">
              <a:buNone/>
            </a:pPr>
            <a:r>
              <a:rPr lang="es-CO" dirty="0"/>
              <a:t>Cuando los israelitas se dirigían hacia el Mar Rojo, tuvieron que pasar por unas montañas que solamente tenían un pasadizo hacia el Mar Rojo, ya que Dios les dirigió que siguieran ese camino. </a:t>
            </a:r>
          </a:p>
        </p:txBody>
      </p:sp>
      <p:pic>
        <p:nvPicPr>
          <p:cNvPr id="4" name="Picture 2" descr="Cruce del Mar Roj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19178"/>
            <a:ext cx="4067944" cy="4001910"/>
          </a:xfrm>
          <a:prstGeom prst="rect">
            <a:avLst/>
          </a:prstGeom>
          <a:noFill/>
          <a:extLst>
            <a:ext uri="{909E8E84-426E-40DD-AFC4-6F175D3DCCD1}">
              <a14:hiddenFill xmlns:a14="http://schemas.microsoft.com/office/drawing/2010/main">
                <a:solidFill>
                  <a:srgbClr val="FFFFFF"/>
                </a:solidFill>
              </a14:hiddenFill>
            </a:ext>
          </a:extLst>
        </p:spPr>
      </p:pic>
      <p:sp>
        <p:nvSpPr>
          <p:cNvPr id="6" name="5 Flecha arriba"/>
          <p:cNvSpPr/>
          <p:nvPr/>
        </p:nvSpPr>
        <p:spPr>
          <a:xfrm rot="3667213">
            <a:off x="5475319" y="1446688"/>
            <a:ext cx="373385" cy="2368283"/>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Rectángulo"/>
          <p:cNvSpPr/>
          <p:nvPr/>
        </p:nvSpPr>
        <p:spPr>
          <a:xfrm>
            <a:off x="323528" y="4437112"/>
            <a:ext cx="8496944" cy="2246769"/>
          </a:xfrm>
          <a:prstGeom prst="rect">
            <a:avLst/>
          </a:prstGeom>
        </p:spPr>
        <p:txBody>
          <a:bodyPr wrap="square">
            <a:spAutoFit/>
          </a:bodyPr>
          <a:lstStyle/>
          <a:p>
            <a:pPr algn="ctr"/>
            <a:r>
              <a:rPr lang="es-CO" sz="2800" dirty="0"/>
              <a:t>Si el pueblo de Israel hubiese tomado un camino errado ellos no hubieran podido llegar hasta la playa y cruzar, porque solo hay una forma de llegar hasta el Mar Rojo y lo puedes ver por medio de esta foto que fue tomada desde satélite. </a:t>
            </a:r>
          </a:p>
        </p:txBody>
      </p:sp>
    </p:spTree>
    <p:extLst>
      <p:ext uri="{BB962C8B-B14F-4D97-AF65-F5344CB8AC3E}">
        <p14:creationId xmlns:p14="http://schemas.microsoft.com/office/powerpoint/2010/main" val="15596135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63888" y="260649"/>
            <a:ext cx="5580112" cy="3528392"/>
          </a:xfrm>
        </p:spPr>
        <p:txBody>
          <a:bodyPr>
            <a:noAutofit/>
          </a:bodyPr>
          <a:lstStyle/>
          <a:p>
            <a:pPr marL="0" indent="0">
              <a:buNone/>
            </a:pPr>
            <a:r>
              <a:rPr lang="es-CO" sz="2800" dirty="0"/>
              <a:t>El ejercito egipcio conocía muy bien todos esos lugares por donde partió el pueblo israelita; y pensaron que podían acorralarlos, porque ellos sabían que no podrían cruzar el Mar Rojo, y en los alrededores del camino que ellos tomaron, no había forma de escapar por las montañas</a:t>
            </a:r>
            <a:r>
              <a:rPr lang="es-CO" sz="2800" dirty="0" smtClean="0"/>
              <a:t>.</a:t>
            </a:r>
            <a:endParaRPr lang="es-CO" sz="2800" dirty="0"/>
          </a:p>
        </p:txBody>
      </p:sp>
      <p:sp>
        <p:nvSpPr>
          <p:cNvPr id="5" name="4 Rectángulo"/>
          <p:cNvSpPr/>
          <p:nvPr/>
        </p:nvSpPr>
        <p:spPr>
          <a:xfrm>
            <a:off x="257718" y="4581128"/>
            <a:ext cx="8640960" cy="1815882"/>
          </a:xfrm>
          <a:prstGeom prst="rect">
            <a:avLst/>
          </a:prstGeom>
        </p:spPr>
        <p:txBody>
          <a:bodyPr wrap="square">
            <a:spAutoFit/>
          </a:bodyPr>
          <a:lstStyle/>
          <a:p>
            <a:pPr algn="ctr"/>
            <a:r>
              <a:rPr lang="es-CO" sz="2800" dirty="0"/>
              <a:t>Los carros del faraón tuvieron que pasar por este camino; conocido también como “Wadi Watir” (La ruta del Éxodo), ya que es el único camino para llegar hasta la playa en donde habían de cruzar los israelitas.</a:t>
            </a:r>
          </a:p>
        </p:txBody>
      </p:sp>
      <p:pic>
        <p:nvPicPr>
          <p:cNvPr id="1026" name="Picture 2" descr="http://img836.imageshack.us/img836/2871/faranensucarrodeguerr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942" y="260648"/>
            <a:ext cx="3394946" cy="3220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9762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pic>
        <p:nvPicPr>
          <p:cNvPr id="12290" name="Picture 2" descr="http://k19.kn3.net/taringa/8/0/6/8/7/9/1/jesusdalmau/B22.jpg?49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315"/>
            <a:ext cx="9144000" cy="588396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79512" y="6027003"/>
            <a:ext cx="8964488" cy="954107"/>
          </a:xfrm>
          <a:prstGeom prst="rect">
            <a:avLst/>
          </a:prstGeom>
        </p:spPr>
        <p:txBody>
          <a:bodyPr wrap="square">
            <a:spAutoFit/>
          </a:bodyPr>
          <a:lstStyle/>
          <a:p>
            <a:pPr algn="ctr"/>
            <a:r>
              <a:rPr lang="es-CO" sz="2800" b="1" dirty="0">
                <a:solidFill>
                  <a:srgbClr val="FF0000"/>
                </a:solidFill>
              </a:rPr>
              <a:t>Por este sitio, con desfiladeros a ambos lados Dios condujo a los Israelitas</a:t>
            </a:r>
            <a:r>
              <a:rPr lang="es-CO" sz="2800" b="1" dirty="0" smtClean="0">
                <a:solidFill>
                  <a:srgbClr val="FF0000"/>
                </a:solidFill>
              </a:rPr>
              <a:t>. </a:t>
            </a:r>
            <a:r>
              <a:rPr lang="es-CO" sz="2800" b="1" dirty="0" smtClean="0"/>
              <a:t>(lea Éxo.14:3).</a:t>
            </a:r>
            <a:endParaRPr lang="es-CO" sz="2800" b="1" dirty="0"/>
          </a:p>
        </p:txBody>
      </p:sp>
    </p:spTree>
    <p:extLst>
      <p:ext uri="{BB962C8B-B14F-4D97-AF65-F5344CB8AC3E}">
        <p14:creationId xmlns:p14="http://schemas.microsoft.com/office/powerpoint/2010/main" val="346462726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k18.kn3.net/taringa/8/0/6/8/7/9/1/jesusdalmau/245.jpg?71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14" y="0"/>
            <a:ext cx="9144000" cy="6843734"/>
          </a:xfrm>
          <a:prstGeom prst="rect">
            <a:avLst/>
          </a:prstGeom>
          <a:noFill/>
          <a:extLst>
            <a:ext uri="{909E8E84-426E-40DD-AFC4-6F175D3DCCD1}">
              <a14:hiddenFill xmlns:a14="http://schemas.microsoft.com/office/drawing/2010/main">
                <a:solidFill>
                  <a:srgbClr val="FFFFFF"/>
                </a:solidFill>
              </a14:hiddenFill>
            </a:ext>
          </a:extLst>
        </p:spPr>
      </p:pic>
      <p:sp>
        <p:nvSpPr>
          <p:cNvPr id="2" name="1 Flecha izquierda"/>
          <p:cNvSpPr/>
          <p:nvPr/>
        </p:nvSpPr>
        <p:spPr>
          <a:xfrm rot="20929083">
            <a:off x="861847" y="2670466"/>
            <a:ext cx="5185777" cy="1519433"/>
          </a:xfrm>
          <a:prstGeom prst="lef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solidFill>
                  <a:srgbClr val="002060"/>
                </a:solidFill>
              </a:rPr>
              <a:t>Esta es la playa y la ubicación exacta del cruce del mar rojo.</a:t>
            </a:r>
            <a:endParaRPr lang="es-CO" sz="2400" b="1" dirty="0">
              <a:solidFill>
                <a:srgbClr val="002060"/>
              </a:solidFill>
            </a:endParaRPr>
          </a:p>
        </p:txBody>
      </p:sp>
    </p:spTree>
    <p:extLst>
      <p:ext uri="{BB962C8B-B14F-4D97-AF65-F5344CB8AC3E}">
        <p14:creationId xmlns:p14="http://schemas.microsoft.com/office/powerpoint/2010/main" val="223224772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18856" cy="5649491"/>
          </a:xfrm>
        </p:spPr>
        <p:txBody>
          <a:bodyPr>
            <a:normAutofit lnSpcReduction="10000"/>
          </a:bodyPr>
          <a:lstStyle/>
          <a:p>
            <a:pPr marL="0" indent="0" algn="ctr">
              <a:buNone/>
            </a:pPr>
            <a:r>
              <a:rPr lang="es-CO" dirty="0"/>
              <a:t>Cuando el pueblo de Israel se vio acorralado y sin forma alguna de cruzar el Mar Rojo, comenzaron a renegar y a decir que estaban mejor en </a:t>
            </a:r>
            <a:r>
              <a:rPr lang="es-CO" dirty="0" smtClean="0"/>
              <a:t>Egipto </a:t>
            </a:r>
            <a:r>
              <a:rPr lang="es-CO" dirty="0" smtClean="0">
                <a:solidFill>
                  <a:srgbClr val="FF0000"/>
                </a:solidFill>
              </a:rPr>
              <a:t>(lea Éxo.14:9-12), </a:t>
            </a:r>
            <a:r>
              <a:rPr lang="es-CO" dirty="0"/>
              <a:t>y </a:t>
            </a:r>
            <a:r>
              <a:rPr lang="es-CO" dirty="0" smtClean="0"/>
              <a:t>entonces </a:t>
            </a:r>
            <a:r>
              <a:rPr lang="es-CO" dirty="0"/>
              <a:t>vino el poder de Dios y se manifestó en el pueblo para que </a:t>
            </a:r>
            <a:r>
              <a:rPr lang="es-CO" dirty="0" smtClean="0"/>
              <a:t>pudieran cruzar el mar.</a:t>
            </a:r>
          </a:p>
          <a:p>
            <a:pPr marL="0" indent="0" algn="ctr">
              <a:buNone/>
            </a:pPr>
            <a:r>
              <a:rPr lang="es-CO" dirty="0" smtClean="0"/>
              <a:t> </a:t>
            </a:r>
            <a:r>
              <a:rPr lang="es-CO" dirty="0" smtClean="0">
                <a:solidFill>
                  <a:srgbClr val="FF0000"/>
                </a:solidFill>
              </a:rPr>
              <a:t>(lea el verso 13-16).</a:t>
            </a:r>
            <a:endParaRPr lang="es-CO" dirty="0">
              <a:solidFill>
                <a:srgbClr val="FF0000"/>
              </a:solidFill>
            </a:endParaRPr>
          </a:p>
        </p:txBody>
      </p:sp>
      <p:pic>
        <p:nvPicPr>
          <p:cNvPr id="2050" name="Picture 2" descr="http://1.bp.blogspot.com/-gTLU38eIOOo/UOBYlV9RGAI/AAAAAAAABj8/seiUmp7wx50/s1600/mar_rojo_moise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48680"/>
            <a:ext cx="4067944" cy="48965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76056" y="5488545"/>
            <a:ext cx="3923928" cy="707886"/>
          </a:xfrm>
          <a:prstGeom prst="rect">
            <a:avLst/>
          </a:prstGeom>
        </p:spPr>
        <p:txBody>
          <a:bodyPr wrap="square">
            <a:spAutoFit/>
          </a:bodyPr>
          <a:lstStyle/>
          <a:p>
            <a:pPr algn="ctr"/>
            <a:r>
              <a:rPr lang="es-CO" sz="2000" b="1" dirty="0" smtClean="0"/>
              <a:t>Este </a:t>
            </a:r>
            <a:r>
              <a:rPr lang="es-CO" sz="2000" b="1" dirty="0"/>
              <a:t>prodigio se realizó aproximadamente </a:t>
            </a:r>
            <a:r>
              <a:rPr lang="es-CO" sz="2000" b="1" dirty="0" smtClean="0"/>
              <a:t>1.446 </a:t>
            </a:r>
            <a:r>
              <a:rPr lang="es-CO" sz="2000" b="1" dirty="0"/>
              <a:t>años a.C.</a:t>
            </a:r>
          </a:p>
        </p:txBody>
      </p:sp>
    </p:spTree>
    <p:extLst>
      <p:ext uri="{BB962C8B-B14F-4D97-AF65-F5344CB8AC3E}">
        <p14:creationId xmlns:p14="http://schemas.microsoft.com/office/powerpoint/2010/main" val="6323409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Veamos lo que hizo Dios por su pueblo mientras que ellos estaban inconformes:</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fontScale="77500" lnSpcReduction="20000"/>
          </a:bodyPr>
          <a:lstStyle/>
          <a:p>
            <a:pPr marL="0" indent="0">
              <a:buNone/>
            </a:pPr>
            <a:r>
              <a:rPr lang="es-CO" dirty="0" smtClean="0"/>
              <a:t>Mientras que ellos, más de 3.millones </a:t>
            </a:r>
            <a:r>
              <a:rPr lang="es-CO" smtClean="0"/>
              <a:t>de personas, estaban </a:t>
            </a:r>
            <a:r>
              <a:rPr lang="es-CO" dirty="0" smtClean="0"/>
              <a:t>llenos de descontento, acampando en esa playa a orillas del mar, descansando por el viaje de varios días de día y de noche, Dios  había trabajaba y lo estaba haciendo en su favor en dos frentes: </a:t>
            </a:r>
          </a:p>
          <a:p>
            <a:pPr marL="0" indent="0">
              <a:buNone/>
            </a:pPr>
            <a:r>
              <a:rPr lang="es-CO" sz="3800" b="1" dirty="0" smtClean="0">
                <a:solidFill>
                  <a:srgbClr val="FF0000"/>
                </a:solidFill>
              </a:rPr>
              <a:t>1</a:t>
            </a:r>
            <a:r>
              <a:rPr lang="es-CO" dirty="0" smtClean="0"/>
              <a:t>). Dios había intervenido para librarlos de la esclavitud deteniendo al ejercito egipcio para que no los alcanzaran en el camino (lea </a:t>
            </a:r>
            <a:r>
              <a:rPr lang="es-CO" b="1" dirty="0" smtClean="0">
                <a:solidFill>
                  <a:srgbClr val="FF0000"/>
                </a:solidFill>
              </a:rPr>
              <a:t>Éxo.14:19-20</a:t>
            </a:r>
            <a:r>
              <a:rPr lang="es-CO" dirty="0" smtClean="0"/>
              <a:t>).</a:t>
            </a:r>
          </a:p>
          <a:p>
            <a:pPr marL="0" indent="0">
              <a:buNone/>
            </a:pPr>
            <a:r>
              <a:rPr lang="es-CO" sz="3800" b="1" dirty="0" smtClean="0">
                <a:solidFill>
                  <a:srgbClr val="FF0000"/>
                </a:solidFill>
              </a:rPr>
              <a:t>2</a:t>
            </a:r>
            <a:r>
              <a:rPr lang="es-CO" dirty="0" smtClean="0"/>
              <a:t>), Toda aquella noche, a través del viento dividió el mar en dos abriéndoles el camino para que pasaran al otro extremo (lea </a:t>
            </a:r>
            <a:r>
              <a:rPr lang="es-CO" dirty="0" smtClean="0">
                <a:solidFill>
                  <a:srgbClr val="FF0000"/>
                </a:solidFill>
              </a:rPr>
              <a:t>Éxo.14: 21,22</a:t>
            </a:r>
            <a:r>
              <a:rPr lang="es-CO" dirty="0" smtClean="0"/>
              <a:t>). </a:t>
            </a:r>
          </a:p>
          <a:p>
            <a:pPr marL="0" indent="0">
              <a:buNone/>
            </a:pPr>
            <a:r>
              <a:rPr lang="es-CO" dirty="0" smtClean="0"/>
              <a:t>Y más todavía. Observa que el viento no afecto a los israelitas aunque estaban en la playa del mar, como lo había hecho anteriormente. </a:t>
            </a:r>
            <a:r>
              <a:rPr lang="es-CO" dirty="0"/>
              <a:t>V</a:t>
            </a:r>
            <a:r>
              <a:rPr lang="es-CO" dirty="0" smtClean="0"/>
              <a:t>eamos:</a:t>
            </a:r>
            <a:endParaRPr lang="es-CO" dirty="0"/>
          </a:p>
        </p:txBody>
      </p:sp>
    </p:spTree>
    <p:extLst>
      <p:ext uri="{BB962C8B-B14F-4D97-AF65-F5344CB8AC3E}">
        <p14:creationId xmlns:p14="http://schemas.microsoft.com/office/powerpoint/2010/main" val="32763169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De las diez plagas egipcias, cinco no afectaron a los hebreos:</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069160"/>
          </a:xfrm>
          <a:blipFill>
            <a:blip r:embed="rId2"/>
            <a:tile tx="0" ty="0" sx="100000" sy="100000" flip="none" algn="tl"/>
          </a:blipFill>
        </p:spPr>
        <p:txBody>
          <a:bodyPr>
            <a:normAutofit fontScale="85000" lnSpcReduction="20000"/>
          </a:bodyPr>
          <a:lstStyle/>
          <a:p>
            <a:pPr marL="0" indent="0">
              <a:buNone/>
            </a:pPr>
            <a:r>
              <a:rPr lang="es-CO" sz="3600" b="1" dirty="0" smtClean="0">
                <a:solidFill>
                  <a:srgbClr val="FF0000"/>
                </a:solidFill>
              </a:rPr>
              <a:t>1</a:t>
            </a:r>
            <a:r>
              <a:rPr lang="es-CO" dirty="0" smtClean="0"/>
              <a:t>). La cuarta plaga, </a:t>
            </a:r>
            <a:r>
              <a:rPr lang="es-CO" dirty="0" smtClean="0">
                <a:latin typeface="Agency FB" pitchFamily="34" charset="0"/>
              </a:rPr>
              <a:t>las moscas</a:t>
            </a:r>
            <a:r>
              <a:rPr lang="es-CO" dirty="0" smtClean="0"/>
              <a:t>, no afecto a los hebreos (lea </a:t>
            </a:r>
            <a:r>
              <a:rPr lang="es-CO" dirty="0" smtClean="0">
                <a:solidFill>
                  <a:srgbClr val="FF0000"/>
                </a:solidFill>
              </a:rPr>
              <a:t>Éxo.8:22,23).</a:t>
            </a:r>
          </a:p>
          <a:p>
            <a:pPr marL="0" indent="0">
              <a:buNone/>
            </a:pPr>
            <a:r>
              <a:rPr lang="es-CO" sz="3600" b="1" dirty="0" smtClean="0">
                <a:solidFill>
                  <a:srgbClr val="FF0000"/>
                </a:solidFill>
              </a:rPr>
              <a:t>2</a:t>
            </a:r>
            <a:r>
              <a:rPr lang="es-CO" dirty="0" smtClean="0"/>
              <a:t>). La quinta plaga, </a:t>
            </a:r>
            <a:r>
              <a:rPr lang="es-CO" dirty="0" smtClean="0">
                <a:latin typeface="Agency FB" pitchFamily="34" charset="0"/>
              </a:rPr>
              <a:t>muerte del ganado</a:t>
            </a:r>
            <a:r>
              <a:rPr lang="es-CO" dirty="0" smtClean="0"/>
              <a:t>, no afectó el ganado de los hebreos (lea Éxo.9:4).</a:t>
            </a:r>
          </a:p>
          <a:p>
            <a:pPr marL="0" indent="0">
              <a:buNone/>
            </a:pPr>
            <a:r>
              <a:rPr lang="es-CO" sz="3600" b="1" dirty="0" smtClean="0">
                <a:solidFill>
                  <a:srgbClr val="FF0000"/>
                </a:solidFill>
              </a:rPr>
              <a:t>3</a:t>
            </a:r>
            <a:r>
              <a:rPr lang="es-CO" dirty="0" smtClean="0"/>
              <a:t>). La séptima plaga, </a:t>
            </a:r>
            <a:r>
              <a:rPr lang="es-CO" dirty="0" smtClean="0">
                <a:latin typeface="Agency FB" pitchFamily="34" charset="0"/>
              </a:rPr>
              <a:t>el granizo</a:t>
            </a:r>
            <a:r>
              <a:rPr lang="es-CO" dirty="0" smtClean="0"/>
              <a:t>,  no afectó a los hebreos (lea </a:t>
            </a:r>
            <a:r>
              <a:rPr lang="es-CO" dirty="0" smtClean="0">
                <a:solidFill>
                  <a:srgbClr val="FF0000"/>
                </a:solidFill>
              </a:rPr>
              <a:t>Éxo.9:26).</a:t>
            </a:r>
          </a:p>
          <a:p>
            <a:pPr marL="0" indent="0">
              <a:buNone/>
            </a:pPr>
            <a:r>
              <a:rPr lang="es-CO" sz="3400" b="1" dirty="0" smtClean="0">
                <a:solidFill>
                  <a:srgbClr val="FF0000"/>
                </a:solidFill>
              </a:rPr>
              <a:t>4</a:t>
            </a:r>
            <a:r>
              <a:rPr lang="es-CO" dirty="0" smtClean="0"/>
              <a:t>). La novena plaga, </a:t>
            </a:r>
            <a:r>
              <a:rPr lang="es-CO" dirty="0" smtClean="0">
                <a:latin typeface="Agency FB" pitchFamily="34" charset="0"/>
              </a:rPr>
              <a:t>oscuridad</a:t>
            </a:r>
            <a:r>
              <a:rPr lang="es-CO" dirty="0" smtClean="0"/>
              <a:t>, no afectó la tierra de Gocen (lea </a:t>
            </a:r>
            <a:r>
              <a:rPr lang="es-CO" dirty="0" smtClean="0">
                <a:solidFill>
                  <a:srgbClr val="FF0000"/>
                </a:solidFill>
              </a:rPr>
              <a:t>Éxo.10:23).</a:t>
            </a:r>
          </a:p>
          <a:p>
            <a:pPr marL="0" indent="0">
              <a:buNone/>
            </a:pPr>
            <a:r>
              <a:rPr lang="es-CO" sz="3400" b="1" dirty="0" smtClean="0">
                <a:solidFill>
                  <a:srgbClr val="FF0000"/>
                </a:solidFill>
              </a:rPr>
              <a:t>5</a:t>
            </a:r>
            <a:r>
              <a:rPr lang="es-CO" dirty="0" smtClean="0"/>
              <a:t>). La décima plaga, </a:t>
            </a:r>
            <a:r>
              <a:rPr lang="es-CO" dirty="0" smtClean="0">
                <a:latin typeface="Agency FB" pitchFamily="34" charset="0"/>
              </a:rPr>
              <a:t>la muerte de los primoréenos</a:t>
            </a:r>
            <a:r>
              <a:rPr lang="es-CO" dirty="0" smtClean="0"/>
              <a:t>, tampoco afectó a los hebreos porque estos obedecieron la orden de Dios marcando sus puertas con la sangre del cordero (lea </a:t>
            </a:r>
            <a:r>
              <a:rPr lang="es-CO" dirty="0" smtClean="0">
                <a:solidFill>
                  <a:srgbClr val="FF0000"/>
                </a:solidFill>
              </a:rPr>
              <a:t>Éxo.11:4-7).</a:t>
            </a:r>
          </a:p>
        </p:txBody>
      </p:sp>
    </p:spTree>
    <p:extLst>
      <p:ext uri="{BB962C8B-B14F-4D97-AF65-F5344CB8AC3E}">
        <p14:creationId xmlns:p14="http://schemas.microsoft.com/office/powerpoint/2010/main" val="16907788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¿De qué manera continuó obrando Dios en favor de su pueblo?</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1972816"/>
          </a:xfrm>
        </p:spPr>
        <p:txBody>
          <a:bodyPr>
            <a:normAutofit lnSpcReduction="10000"/>
          </a:bodyPr>
          <a:lstStyle/>
          <a:p>
            <a:pPr marL="0" indent="0" algn="ctr">
              <a:buNone/>
            </a:pPr>
            <a:r>
              <a:rPr lang="es-CO" dirty="0" smtClean="0"/>
              <a:t>Lea </a:t>
            </a:r>
            <a:r>
              <a:rPr lang="es-CO" dirty="0" smtClean="0">
                <a:solidFill>
                  <a:srgbClr val="FF0000"/>
                </a:solidFill>
              </a:rPr>
              <a:t>Éxo.14:23-31</a:t>
            </a:r>
            <a:r>
              <a:rPr lang="es-CO" dirty="0" smtClean="0"/>
              <a:t>. El texto dice que los egipcios persiguieron al pueblo de Israel, cuando entró al mar el último soldado, salió también del mar el último hebreo a la otra orilla cuando amanecía.</a:t>
            </a:r>
          </a:p>
        </p:txBody>
      </p:sp>
      <p:sp>
        <p:nvSpPr>
          <p:cNvPr id="4" name="3 Rectángulo"/>
          <p:cNvSpPr/>
          <p:nvPr/>
        </p:nvSpPr>
        <p:spPr>
          <a:xfrm>
            <a:off x="18458" y="3499535"/>
            <a:ext cx="5495844" cy="3416320"/>
          </a:xfrm>
          <a:prstGeom prst="rect">
            <a:avLst/>
          </a:prstGeom>
        </p:spPr>
        <p:txBody>
          <a:bodyPr wrap="square">
            <a:spAutoFit/>
          </a:bodyPr>
          <a:lstStyle/>
          <a:p>
            <a:pPr algn="ctr"/>
            <a:r>
              <a:rPr lang="es-CO" sz="2400" dirty="0"/>
              <a:t>Entonces Dios obró pero esta ves a la inversa, el mar comenzó a unirse desde esta orilla, cuando el ejercito pensó regresar, se encontraron encerrados 100 mts bajo el nivel del mar, en medio de las aguas, que al unirse las dos murallas quedaron aplastados con </a:t>
            </a:r>
            <a:r>
              <a:rPr lang="es-CO" sz="2400" dirty="0" smtClean="0"/>
              <a:t>todos </a:t>
            </a:r>
            <a:r>
              <a:rPr lang="es-CO" sz="2400" dirty="0"/>
              <a:t>sus carros de tal manera que «no quedo ni uno de ellos».</a:t>
            </a:r>
          </a:p>
        </p:txBody>
      </p:sp>
      <p:pic>
        <p:nvPicPr>
          <p:cNvPr id="1026" name="Picture 2" descr="http://2.bp.blogspot.com/-XoYOsV931qM/TuozWxo-yLI/AAAAAAAAAwE/x9tY-2aEdi0/s1600/mar%2Brojo.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717032"/>
            <a:ext cx="3628706" cy="298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7326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par>
                                <p:cTn id="16" presetID="21" presetClass="entr" presetSubtype="1"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wheel(1)">
                                      <p:cBhvr>
                                        <p:cTn id="18"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blipFill>
            <a:blip r:embed="rId2"/>
            <a:tile tx="0" ty="0" sx="100000" sy="100000" flip="none" algn="tl"/>
          </a:blipFill>
        </p:spPr>
        <p:txBody>
          <a:bodyPr>
            <a:normAutofit fontScale="92500"/>
          </a:bodyPr>
          <a:lstStyle/>
          <a:p>
            <a:pPr marL="0" indent="0" algn="ctr">
              <a:buNone/>
            </a:pPr>
            <a:r>
              <a:rPr lang="es-CO" dirty="0"/>
              <a:t>Quizás lo más asombroso de </a:t>
            </a:r>
            <a:r>
              <a:rPr lang="es-CO" dirty="0" smtClean="0"/>
              <a:t>todo</a:t>
            </a:r>
            <a:r>
              <a:rPr lang="es-CO" i="1" dirty="0"/>
              <a:t> </a:t>
            </a:r>
            <a:r>
              <a:rPr lang="es-CO" i="1" dirty="0" smtClean="0"/>
              <a:t>encontrado por Ron </a:t>
            </a:r>
            <a:r>
              <a:rPr lang="es-CO" i="1" dirty="0"/>
              <a:t>Wyatt</a:t>
            </a:r>
            <a:r>
              <a:rPr lang="es-CO" dirty="0" smtClean="0"/>
              <a:t>, </a:t>
            </a:r>
            <a:r>
              <a:rPr lang="es-CO" dirty="0"/>
              <a:t>es la presencia de un puente natural bajo el agua. A lo largo del Golfo de Aqaba, </a:t>
            </a:r>
            <a:r>
              <a:rPr lang="es-ES" dirty="0" smtClean="0"/>
              <a:t>la </a:t>
            </a:r>
            <a:r>
              <a:rPr lang="es-ES" dirty="0"/>
              <a:t>profundidad </a:t>
            </a:r>
            <a:r>
              <a:rPr lang="es-ES" dirty="0" smtClean="0"/>
              <a:t>máxima del mar </a:t>
            </a:r>
            <a:r>
              <a:rPr lang="es-ES" dirty="0"/>
              <a:t>es de 1.829 </a:t>
            </a:r>
            <a:r>
              <a:rPr lang="es-ES" dirty="0" smtClean="0"/>
              <a:t>metros.</a:t>
            </a:r>
          </a:p>
          <a:p>
            <a:pPr marL="0" indent="0" algn="ctr">
              <a:buNone/>
            </a:pPr>
            <a:endParaRPr lang="es-ES" dirty="0"/>
          </a:p>
          <a:p>
            <a:pPr marL="0" indent="0" algn="ctr">
              <a:buNone/>
            </a:pPr>
            <a:r>
              <a:rPr lang="es-ES" dirty="0" smtClean="0"/>
              <a:t> </a:t>
            </a:r>
            <a:r>
              <a:rPr lang="es-CO" dirty="0" smtClean="0"/>
              <a:t> Y la costa </a:t>
            </a:r>
            <a:r>
              <a:rPr lang="es-CO" dirty="0"/>
              <a:t>Egipcia va descendiendo a esa profundidad en una </a:t>
            </a:r>
            <a:r>
              <a:rPr lang="es-CO" dirty="0" smtClean="0"/>
              <a:t>cuesta </a:t>
            </a:r>
            <a:r>
              <a:rPr lang="es-CO" dirty="0"/>
              <a:t>de cerca de 45 grados. Si los Israelitas hubieran intentado cruzar en cualquier otro lugar a lo largo del Golfo de </a:t>
            </a:r>
            <a:r>
              <a:rPr lang="es-CO" dirty="0" smtClean="0"/>
              <a:t>Aqaba </a:t>
            </a:r>
            <a:r>
              <a:rPr lang="es-CO" dirty="0"/>
              <a:t>habrían tenido que enfrentarse con una pendiente muy inclinada. Con todos sus animales y carros, la tarea habría sido prácticamente imposible</a:t>
            </a:r>
            <a:r>
              <a:rPr lang="es-CO" dirty="0" smtClean="0"/>
              <a:t>. </a:t>
            </a:r>
          </a:p>
        </p:txBody>
      </p:sp>
    </p:spTree>
    <p:extLst>
      <p:ext uri="{BB962C8B-B14F-4D97-AF65-F5344CB8AC3E}">
        <p14:creationId xmlns:p14="http://schemas.microsoft.com/office/powerpoint/2010/main" val="37530009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k13.kn3.net/taringa/8/0/6/8/7/9/1/jesusdalmau/432.jpg?20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260648"/>
            <a:ext cx="5220072" cy="63367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1745" y="428178"/>
            <a:ext cx="3744416" cy="6370975"/>
          </a:xfrm>
          <a:prstGeom prst="rect">
            <a:avLst/>
          </a:prstGeom>
        </p:spPr>
        <p:txBody>
          <a:bodyPr wrap="square">
            <a:spAutoFit/>
          </a:bodyPr>
          <a:lstStyle/>
          <a:p>
            <a:pPr algn="ctr"/>
            <a:r>
              <a:rPr lang="es-CO" sz="2400" dirty="0"/>
              <a:t>Solamente aquí, en las orillas de Nuweiba, hay un " camino " descendente en una cuesta gradual de 6 grados, a una profundidad de solamente 100 metros. </a:t>
            </a:r>
            <a:endParaRPr lang="es-CO" sz="2400" dirty="0" smtClean="0"/>
          </a:p>
          <a:p>
            <a:pPr algn="ctr"/>
            <a:endParaRPr lang="es-CO" sz="2400" dirty="0"/>
          </a:p>
          <a:p>
            <a:pPr algn="ctr"/>
            <a:r>
              <a:rPr lang="es-CO" sz="2400" dirty="0" smtClean="0"/>
              <a:t>La </a:t>
            </a:r>
            <a:r>
              <a:rPr lang="es-CO" sz="2400" dirty="0"/>
              <a:t>Biblia la describe como "</a:t>
            </a:r>
            <a:r>
              <a:rPr lang="es-CO" sz="2400" b="1" dirty="0">
                <a:latin typeface="Agency FB" pitchFamily="34" charset="0"/>
              </a:rPr>
              <a:t>el que abre camino en el mar y senda en las aguas impetuosas</a:t>
            </a:r>
            <a:r>
              <a:rPr lang="es-CO" sz="2400" dirty="0"/>
              <a:t>" </a:t>
            </a:r>
            <a:r>
              <a:rPr lang="es-CO" sz="2400" b="1" dirty="0">
                <a:solidFill>
                  <a:srgbClr val="FF0000"/>
                </a:solidFill>
              </a:rPr>
              <a:t>(Isaías 43:16, 17</a:t>
            </a:r>
            <a:r>
              <a:rPr lang="es-CO" sz="2400" dirty="0"/>
              <a:t>).  </a:t>
            </a:r>
            <a:endParaRPr lang="es-CO" sz="2400" dirty="0" smtClean="0"/>
          </a:p>
          <a:p>
            <a:pPr algn="ctr"/>
            <a:r>
              <a:rPr lang="es-CO" sz="2400" dirty="0" smtClean="0"/>
              <a:t>La </a:t>
            </a:r>
            <a:r>
              <a:rPr lang="es-CO" sz="2400" dirty="0"/>
              <a:t>distancia de Nuweiba a la costa de Arabia Saudita es de cerca de 15.5 km. Y la anchura del puente natural bajo el agua se estima que es de 900 metros. </a:t>
            </a:r>
          </a:p>
        </p:txBody>
      </p:sp>
      <p:pic>
        <p:nvPicPr>
          <p:cNvPr id="4" name="Picture 2" descr="http://k13.kn3.net/taringa/8/0/6/8/7/9/1/jesusdalmau/432.jpg?20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6328" y="413048"/>
            <a:ext cx="5220072" cy="633670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rot="596209">
            <a:off x="5219313" y="5251791"/>
            <a:ext cx="2834810" cy="646331"/>
          </a:xfrm>
          <a:prstGeom prst="rect">
            <a:avLst/>
          </a:prstGeom>
        </p:spPr>
        <p:txBody>
          <a:bodyPr wrap="square">
            <a:spAutoFit/>
          </a:bodyPr>
          <a:lstStyle/>
          <a:p>
            <a:r>
              <a:rPr lang="es-CO" sz="3600" b="1" dirty="0">
                <a:solidFill>
                  <a:srgbClr val="FF0000"/>
                </a:solidFill>
              </a:rPr>
              <a:t>900 metros </a:t>
            </a:r>
          </a:p>
        </p:txBody>
      </p:sp>
      <p:sp>
        <p:nvSpPr>
          <p:cNvPr id="5" name="4 Rectángulo"/>
          <p:cNvSpPr/>
          <p:nvPr/>
        </p:nvSpPr>
        <p:spPr>
          <a:xfrm rot="18009469">
            <a:off x="5120768" y="2856456"/>
            <a:ext cx="2326214" cy="461665"/>
          </a:xfrm>
          <a:prstGeom prst="rect">
            <a:avLst/>
          </a:prstGeom>
        </p:spPr>
        <p:txBody>
          <a:bodyPr wrap="square">
            <a:spAutoFit/>
          </a:bodyPr>
          <a:lstStyle/>
          <a:p>
            <a:pPr algn="ctr"/>
            <a:r>
              <a:rPr lang="es-CO" sz="2400" b="1" dirty="0">
                <a:solidFill>
                  <a:srgbClr val="FF0000"/>
                </a:solidFill>
              </a:rPr>
              <a:t>15 </a:t>
            </a:r>
            <a:r>
              <a:rPr lang="es-CO" sz="2400" b="1" dirty="0" smtClean="0">
                <a:solidFill>
                  <a:srgbClr val="FF0000"/>
                </a:solidFill>
              </a:rPr>
              <a:t>kits </a:t>
            </a:r>
            <a:r>
              <a:rPr lang="es-CO" sz="2400" b="1" dirty="0">
                <a:solidFill>
                  <a:srgbClr val="FF0000"/>
                </a:solidFill>
              </a:rPr>
              <a:t>y medio</a:t>
            </a:r>
          </a:p>
        </p:txBody>
      </p:sp>
    </p:spTree>
    <p:extLst>
      <p:ext uri="{BB962C8B-B14F-4D97-AF65-F5344CB8AC3E}">
        <p14:creationId xmlns:p14="http://schemas.microsoft.com/office/powerpoint/2010/main" val="24295966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ancientexodus.files.wordpress.com/2013/04/nuweiba-sh321-ls-ss-annotated.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60648"/>
            <a:ext cx="8856985" cy="6336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161650"/>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k22.kn3.net/taringa/8/0/6/8/7/9/1/jesusdalmau/097.jpg?75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2" y="-353"/>
            <a:ext cx="9144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03648" y="6395983"/>
            <a:ext cx="7711400" cy="461665"/>
          </a:xfrm>
          <a:prstGeom prst="rect">
            <a:avLst/>
          </a:prstGeom>
        </p:spPr>
        <p:txBody>
          <a:bodyPr wrap="square">
            <a:spAutoFit/>
          </a:bodyPr>
          <a:lstStyle/>
          <a:p>
            <a:r>
              <a:rPr lang="es-CO" sz="2400" b="1" dirty="0"/>
              <a:t>Alabado sea Dios por su </a:t>
            </a:r>
            <a:r>
              <a:rPr lang="es-CO" sz="2400" b="1" dirty="0" smtClean="0"/>
              <a:t>grandeza </a:t>
            </a:r>
            <a:r>
              <a:rPr lang="es-CO" sz="2400" b="1" dirty="0"/>
              <a:t>en </a:t>
            </a:r>
            <a:r>
              <a:rPr lang="es-CO" sz="2400" b="1" dirty="0" smtClean="0"/>
              <a:t>favor </a:t>
            </a:r>
            <a:r>
              <a:rPr lang="es-CO" sz="2400" b="1" dirty="0"/>
              <a:t>de sus hijos.</a:t>
            </a:r>
          </a:p>
        </p:txBody>
      </p:sp>
    </p:spTree>
    <p:extLst>
      <p:ext uri="{BB962C8B-B14F-4D97-AF65-F5344CB8AC3E}">
        <p14:creationId xmlns:p14="http://schemas.microsoft.com/office/powerpoint/2010/main" val="571826791"/>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latin typeface="Agency FB" pitchFamily="34" charset="0"/>
              </a:rPr>
              <a:t>Intrigado por este hallazgo, ¿qué más encontró </a:t>
            </a:r>
            <a:r>
              <a:rPr lang="es-CO" b="1" i="1" dirty="0">
                <a:latin typeface="Agency FB" pitchFamily="34" charset="0"/>
              </a:rPr>
              <a:t>Ron </a:t>
            </a:r>
            <a:r>
              <a:rPr lang="es-CO" b="1" i="1" dirty="0" smtClean="0">
                <a:latin typeface="Agency FB" pitchFamily="34" charset="0"/>
              </a:rPr>
              <a:t>Wyatt?</a:t>
            </a:r>
            <a:endParaRPr lang="es-CO" b="1" i="1" dirty="0">
              <a:latin typeface="Agency FB" pitchFamily="34" charset="0"/>
            </a:endParaRPr>
          </a:p>
        </p:txBody>
      </p:sp>
      <p:sp>
        <p:nvSpPr>
          <p:cNvPr id="3" name="2 Marcador de contenido"/>
          <p:cNvSpPr>
            <a:spLocks noGrp="1"/>
          </p:cNvSpPr>
          <p:nvPr>
            <p:ph idx="1"/>
          </p:nvPr>
        </p:nvSpPr>
        <p:spPr>
          <a:xfrm>
            <a:off x="179512" y="1600200"/>
            <a:ext cx="8784976" cy="5069160"/>
          </a:xfrm>
        </p:spPr>
        <p:txBody>
          <a:bodyPr>
            <a:normAutofit fontScale="77500" lnSpcReduction="20000"/>
          </a:bodyPr>
          <a:lstStyle/>
          <a:p>
            <a:pPr marL="0" indent="0" algn="ctr">
              <a:buNone/>
            </a:pPr>
            <a:r>
              <a:rPr lang="es-CO" i="1" dirty="0" smtClean="0"/>
              <a:t>Ron </a:t>
            </a:r>
            <a:r>
              <a:rPr lang="es-CO" i="1" dirty="0"/>
              <a:t>Wyatt</a:t>
            </a:r>
            <a:r>
              <a:rPr lang="es-CO" dirty="0"/>
              <a:t> quería cerciorarse de que la Biblia jamás fue una mentira; y entonces para complementar y asegurar la verdad de la Biblia y la investigación, decidió bucear en </a:t>
            </a:r>
            <a:r>
              <a:rPr lang="es-CO" dirty="0" smtClean="0"/>
              <a:t>1.978 </a:t>
            </a:r>
            <a:r>
              <a:rPr lang="es-CO" dirty="0"/>
              <a:t>dentro del área que supone cruzo el pueblo de </a:t>
            </a:r>
            <a:r>
              <a:rPr lang="es-CO" dirty="0" smtClean="0"/>
              <a:t>Israel por este puente.</a:t>
            </a:r>
            <a:endParaRPr lang="es-CO" dirty="0"/>
          </a:p>
          <a:p>
            <a:pPr marL="0" indent="0" algn="ctr">
              <a:buNone/>
            </a:pPr>
            <a:r>
              <a:rPr lang="es-CO" dirty="0" smtClean="0"/>
              <a:t>¡Baya que Sorpresa</a:t>
            </a:r>
            <a:r>
              <a:rPr lang="es-CO" dirty="0"/>
              <a:t>! </a:t>
            </a:r>
            <a:r>
              <a:rPr lang="es-CO" i="1" dirty="0"/>
              <a:t>Ron Wyatt</a:t>
            </a:r>
            <a:r>
              <a:rPr lang="es-CO" dirty="0"/>
              <a:t> encontró evidencia contundente en las profundidades del mar, y descubre ruedas de caballos del ejército egipcio, huesos de humanos y caballos, cascos que utilizaban los caballos en las pesuñas. Afortunadamente varios corales se habían adherido a las evidencias, y esto ayudo a que se mantuvieran en mejor estado </a:t>
            </a:r>
            <a:r>
              <a:rPr lang="es-CO" dirty="0" smtClean="0"/>
              <a:t>desde el 1.445 a.C. hasta </a:t>
            </a:r>
            <a:r>
              <a:rPr lang="es-CO" dirty="0"/>
              <a:t>su </a:t>
            </a:r>
            <a:r>
              <a:rPr lang="es-CO" dirty="0" smtClean="0"/>
              <a:t>descubrimiento en 1.978, o sea durante 3.424 años. </a:t>
            </a:r>
            <a:endParaRPr lang="es-CO" dirty="0"/>
          </a:p>
          <a:p>
            <a:pPr marL="0" indent="0" algn="ctr">
              <a:buNone/>
            </a:pPr>
            <a:r>
              <a:rPr lang="es-CO" dirty="0"/>
              <a:t>Varias de las ruedas que fueron encontradas en el mar, fueron analizadas cuidadosamente y se encontró que pertenecieron a la dinastía egipcia del tiempo de Moisés. ¡Increíble</a:t>
            </a:r>
            <a:r>
              <a:rPr lang="es-CO" dirty="0" smtClean="0"/>
              <a:t>! </a:t>
            </a:r>
            <a:endParaRPr lang="es-CO" dirty="0">
              <a:effectLst/>
            </a:endParaRPr>
          </a:p>
        </p:txBody>
      </p:sp>
    </p:spTree>
    <p:extLst>
      <p:ext uri="{BB962C8B-B14F-4D97-AF65-F5344CB8AC3E}">
        <p14:creationId xmlns:p14="http://schemas.microsoft.com/office/powerpoint/2010/main" val="29882976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80">
                                          <p:stCondLst>
                                            <p:cond delay="0"/>
                                          </p:stCondLst>
                                        </p:cTn>
                                        <p:tgtEl>
                                          <p:spTgt spid="3">
                                            <p:txEl>
                                              <p:pRg st="1" end="1"/>
                                            </p:txEl>
                                          </p:spTgt>
                                        </p:tgtEl>
                                      </p:cBhvr>
                                    </p:animEffect>
                                    <p:anim calcmode="lin" valueType="num">
                                      <p:cBhvr>
                                        <p:cTn id="1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1" end="1"/>
                                            </p:txEl>
                                          </p:spTgt>
                                        </p:tgtEl>
                                      </p:cBhvr>
                                      <p:to x="100000" y="60000"/>
                                    </p:animScale>
                                    <p:animScale>
                                      <p:cBhvr>
                                        <p:cTn id="22" dur="166" decel="50000">
                                          <p:stCondLst>
                                            <p:cond delay="676"/>
                                          </p:stCondLst>
                                        </p:cTn>
                                        <p:tgtEl>
                                          <p:spTgt spid="3">
                                            <p:txEl>
                                              <p:pRg st="1" end="1"/>
                                            </p:txEl>
                                          </p:spTgt>
                                        </p:tgtEl>
                                      </p:cBhvr>
                                      <p:to x="100000" y="100000"/>
                                    </p:animScale>
                                    <p:animScale>
                                      <p:cBhvr>
                                        <p:cTn id="23" dur="26">
                                          <p:stCondLst>
                                            <p:cond delay="1312"/>
                                          </p:stCondLst>
                                        </p:cTn>
                                        <p:tgtEl>
                                          <p:spTgt spid="3">
                                            <p:txEl>
                                              <p:pRg st="1" end="1"/>
                                            </p:txEl>
                                          </p:spTgt>
                                        </p:tgtEl>
                                      </p:cBhvr>
                                      <p:to x="100000" y="80000"/>
                                    </p:animScale>
                                    <p:animScale>
                                      <p:cBhvr>
                                        <p:cTn id="24" dur="166" decel="50000">
                                          <p:stCondLst>
                                            <p:cond delay="1338"/>
                                          </p:stCondLst>
                                        </p:cTn>
                                        <p:tgtEl>
                                          <p:spTgt spid="3">
                                            <p:txEl>
                                              <p:pRg st="1" end="1"/>
                                            </p:txEl>
                                          </p:spTgt>
                                        </p:tgtEl>
                                      </p:cBhvr>
                                      <p:to x="100000" y="100000"/>
                                    </p:animScale>
                                    <p:animScale>
                                      <p:cBhvr>
                                        <p:cTn id="25" dur="26">
                                          <p:stCondLst>
                                            <p:cond delay="1642"/>
                                          </p:stCondLst>
                                        </p:cTn>
                                        <p:tgtEl>
                                          <p:spTgt spid="3">
                                            <p:txEl>
                                              <p:pRg st="1" end="1"/>
                                            </p:txEl>
                                          </p:spTgt>
                                        </p:tgtEl>
                                      </p:cBhvr>
                                      <p:to x="100000" y="90000"/>
                                    </p:animScale>
                                    <p:animScale>
                                      <p:cBhvr>
                                        <p:cTn id="26" dur="166" decel="50000">
                                          <p:stCondLst>
                                            <p:cond delay="1668"/>
                                          </p:stCondLst>
                                        </p:cTn>
                                        <p:tgtEl>
                                          <p:spTgt spid="3">
                                            <p:txEl>
                                              <p:pRg st="1" end="1"/>
                                            </p:txEl>
                                          </p:spTgt>
                                        </p:tgtEl>
                                      </p:cBhvr>
                                      <p:to x="100000" y="100000"/>
                                    </p:animScale>
                                    <p:animScale>
                                      <p:cBhvr>
                                        <p:cTn id="27" dur="26">
                                          <p:stCondLst>
                                            <p:cond delay="1808"/>
                                          </p:stCondLst>
                                        </p:cTn>
                                        <p:tgtEl>
                                          <p:spTgt spid="3">
                                            <p:txEl>
                                              <p:pRg st="1" end="1"/>
                                            </p:txEl>
                                          </p:spTgt>
                                        </p:tgtEl>
                                      </p:cBhvr>
                                      <p:to x="100000" y="95000"/>
                                    </p:animScale>
                                    <p:animScale>
                                      <p:cBhvr>
                                        <p:cTn id="28" dur="166" decel="50000">
                                          <p:stCondLst>
                                            <p:cond delay="1834"/>
                                          </p:stCondLst>
                                        </p:cTn>
                                        <p:tgtEl>
                                          <p:spTgt spid="3">
                                            <p:txEl>
                                              <p:pRg st="1" end="1"/>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19458" name="Picture 2" descr="http://k14.kn3.net/taringa/8/0/6/8/7/9/1/jesusdalmau/C7C.jpg?94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5319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20482" name="Picture 2" descr="http://k13.kn3.net/taringa/8/0/6/8/7/9/1/jesusdalmau/6BE.jpg?99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427990"/>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408712"/>
          </a:xfrm>
        </p:spPr>
        <p:txBody>
          <a:bodyPr>
            <a:normAutofit fontScale="77500" lnSpcReduction="20000"/>
          </a:bodyPr>
          <a:lstStyle/>
          <a:p>
            <a:pPr marL="0" indent="0" algn="ctr">
              <a:buNone/>
            </a:pPr>
            <a:r>
              <a:rPr lang="es-CO" dirty="0"/>
              <a:t>Buceando sobre el fondo del mar, en 1978, Ron Wyatt y sus dos hijos encontraron y fotografiaron numerosas piezas de carruajes incrustados por el coral. Desde entonces varias incursiones de buceo han revelado más y más evidencia. </a:t>
            </a:r>
            <a:endParaRPr lang="es-CO" dirty="0" smtClean="0"/>
          </a:p>
          <a:p>
            <a:pPr marL="0" indent="0">
              <a:buNone/>
            </a:pPr>
            <a:endParaRPr lang="es-CO" dirty="0" smtClean="0"/>
          </a:p>
          <a:p>
            <a:pPr marL="0" indent="0" algn="ctr">
              <a:buNone/>
            </a:pPr>
            <a:r>
              <a:rPr lang="es-CO" dirty="0" smtClean="0"/>
              <a:t>Uno </a:t>
            </a:r>
            <a:r>
              <a:rPr lang="es-CO" dirty="0"/>
              <a:t>de sus hallazgos incluyó una rueda de carruaje de ocho rayos, la cual llevo Ron al director de antigüedades Egipcias, el Dr. Nassif Mohammed Hassan. Después de examinarlo inmediatamente dijo que perteneció a la décimo octava dinastía, fechando el éxodo en el año 1446 A.C. Cuando se le pregunto cómo lo sabía el Dr. Hassan explicó que la rueda de ocho rayos fue utilizada únicamente durante este período, la época de </a:t>
            </a:r>
            <a:r>
              <a:rPr lang="es-CO" dirty="0" smtClean="0"/>
              <a:t>Ramsés </a:t>
            </a:r>
            <a:r>
              <a:rPr lang="es-CO" dirty="0"/>
              <a:t>II y </a:t>
            </a:r>
            <a:r>
              <a:rPr lang="es-CO" dirty="0" smtClean="0"/>
              <a:t>Tutmosis (Moisés). </a:t>
            </a:r>
          </a:p>
          <a:p>
            <a:pPr marL="0" indent="0">
              <a:buNone/>
            </a:pPr>
            <a:endParaRPr lang="es-CO" dirty="0" smtClean="0"/>
          </a:p>
          <a:p>
            <a:pPr marL="0" indent="0" algn="ctr">
              <a:buNone/>
            </a:pPr>
            <a:r>
              <a:rPr lang="es-CO" dirty="0" smtClean="0"/>
              <a:t>Cajas </a:t>
            </a:r>
            <a:r>
              <a:rPr lang="es-CO" dirty="0"/>
              <a:t>de carruajes, esqueletos humanos, esqueletos de caballos, ruedas con cuatro, seis y ocho rayos, todo permanecen como un testimonio silencioso al milagro de la división de El Mar Rojo. </a:t>
            </a:r>
            <a:r>
              <a:rPr lang="es-CO" dirty="0" smtClean="0"/>
              <a:t>Todo esto daba testimonio a las palabras de Cristo: «</a:t>
            </a:r>
            <a:r>
              <a:rPr lang="es-CO" dirty="0" smtClean="0">
                <a:latin typeface="Agency FB" pitchFamily="34" charset="0"/>
              </a:rPr>
              <a:t>las piedras hablarán</a:t>
            </a:r>
            <a:r>
              <a:rPr lang="es-CO" dirty="0" smtClean="0"/>
              <a:t>».</a:t>
            </a:r>
            <a:endParaRPr lang="es-CO" dirty="0"/>
          </a:p>
          <a:p>
            <a:endParaRPr lang="es-CO" dirty="0"/>
          </a:p>
        </p:txBody>
      </p:sp>
    </p:spTree>
    <p:extLst>
      <p:ext uri="{BB962C8B-B14F-4D97-AF65-F5344CB8AC3E}">
        <p14:creationId xmlns:p14="http://schemas.microsoft.com/office/powerpoint/2010/main" val="272887175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21506" name="Picture 2" descr="http://k19.kn3.net/taringa/8/0/6/8/7/9/1/jesusdalmau/8C4.jpg?76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18257"/>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49259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23554" name="Picture 2" descr="http://k28.kn3.net/taringa/8/0/6/8/7/9/1/jesusdalmau/20F.jpg?57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65" y="-16728"/>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705718"/>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pic>
        <p:nvPicPr>
          <p:cNvPr id="24578" name="Picture 2" descr="http://k12.kn3.net/taringa/8/0/6/8/7/9/1/jesusdalmau/14F.jpg?28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94928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921536"/>
            <a:ext cx="9144000" cy="954107"/>
          </a:xfrm>
          <a:prstGeom prst="rect">
            <a:avLst/>
          </a:prstGeom>
        </p:spPr>
        <p:txBody>
          <a:bodyPr wrap="square">
            <a:spAutoFit/>
          </a:bodyPr>
          <a:lstStyle/>
          <a:p>
            <a:pPr algn="ctr"/>
            <a:r>
              <a:rPr lang="es-CO" sz="2800" b="1" dirty="0"/>
              <a:t>Por tanto, estos elementos pertenecieron al carro utilizado por el imperator egipcio.</a:t>
            </a:r>
            <a:endParaRPr lang="es-CO" sz="2800" b="1" dirty="0"/>
          </a:p>
        </p:txBody>
      </p:sp>
    </p:spTree>
    <p:extLst>
      <p:ext uri="{BB962C8B-B14F-4D97-AF65-F5344CB8AC3E}">
        <p14:creationId xmlns:p14="http://schemas.microsoft.com/office/powerpoint/2010/main" val="425672731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25602" name="Picture 2" descr="http://k16.kn3.net/taringa/8/0/6/8/7/9/1/jesusdalmau/FD7.jpg?49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46" y="0"/>
            <a:ext cx="9186545"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7503856"/>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26626" name="Picture 2" descr="http://k11.kn3.net/taringa/8/0/6/8/7/9/1/jesusdalmau/425.jpg?32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80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6656677"/>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77500" lnSpcReduction="20000"/>
          </a:bodyPr>
          <a:lstStyle/>
          <a:p>
            <a:pPr marL="0" indent="0">
              <a:buNone/>
            </a:pPr>
            <a:r>
              <a:rPr lang="es-CO" dirty="0" smtClean="0"/>
              <a:t>Aarón </a:t>
            </a:r>
            <a:r>
              <a:rPr lang="es-CO" dirty="0"/>
              <a:t>Sen ha buceado en numerosas ocasiones en este sitio, y puede </a:t>
            </a:r>
            <a:r>
              <a:rPr lang="es-CO" dirty="0" smtClean="0"/>
              <a:t>atestiguar </a:t>
            </a:r>
            <a:r>
              <a:rPr lang="es-CO" dirty="0"/>
              <a:t>de la veracidad del descubrimiento. En Marzo de 1998, fotografió los restos de una rueda de carruaje de cuatro rayos, y ha sacado huesos humanos de los cuales hay "docenas" dispersadas en el lecho de Mar. </a:t>
            </a:r>
            <a:endParaRPr lang="es-CO" dirty="0" smtClean="0"/>
          </a:p>
          <a:p>
            <a:pPr marL="0" indent="0">
              <a:buNone/>
            </a:pPr>
            <a:r>
              <a:rPr lang="es-CO" dirty="0" smtClean="0"/>
              <a:t>Un </a:t>
            </a:r>
            <a:r>
              <a:rPr lang="es-CO" dirty="0"/>
              <a:t>hueso fue llevado al departamento de Osteología en la Universidad de Estocolmo, para ser analizado, demostrándose que se trata de un fémur derecho humano, del sexo masculino. Aunque no ha podido ser datado, evidentemente procede de épocas antiguas. La altura del hombre se estimada que era de entre 165 y 170cm, y los huesos habían sido substituidos por minerales. Pequeñas cantidades de coral crecieron sobre él reemplazando al mineral. </a:t>
            </a:r>
            <a:endParaRPr lang="es-CO" dirty="0" smtClean="0"/>
          </a:p>
          <a:p>
            <a:pPr marL="0" indent="0">
              <a:buNone/>
            </a:pPr>
            <a:r>
              <a:rPr lang="es-CO" dirty="0" smtClean="0"/>
              <a:t>Aarón </a:t>
            </a:r>
            <a:r>
              <a:rPr lang="es-CO" dirty="0"/>
              <a:t>ha visto la pendiente al sur del puente natural bajo el agua. También ha visto un camino que los </a:t>
            </a:r>
            <a:r>
              <a:rPr lang="es-CO" dirty="0" smtClean="0"/>
              <a:t>Israelitas habrían </a:t>
            </a:r>
            <a:r>
              <a:rPr lang="es-CO" dirty="0"/>
              <a:t>limpiado para cruzar el Mar Rojo, conduciendo desde la orilla, descendiendo dentro del mar. Los </a:t>
            </a:r>
            <a:r>
              <a:rPr lang="es-CO" dirty="0" smtClean="0"/>
              <a:t>Israelitas </a:t>
            </a:r>
            <a:r>
              <a:rPr lang="es-CO" dirty="0"/>
              <a:t>habrían tenido que apartar las piedras y rocas a los lados para permitir el acceso para sus carros</a:t>
            </a:r>
          </a:p>
        </p:txBody>
      </p:sp>
    </p:spTree>
    <p:extLst>
      <p:ext uri="{BB962C8B-B14F-4D97-AF65-F5344CB8AC3E}">
        <p14:creationId xmlns:p14="http://schemas.microsoft.com/office/powerpoint/2010/main" val="244314485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uesos en el Mar R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147823"/>
            <a:ext cx="3810000" cy="468052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ascos Caballos Mar Roj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124744"/>
            <a:ext cx="4126210"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53334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fontScale="90000"/>
          </a:bodyPr>
          <a:lstStyle/>
          <a:p>
            <a:r>
              <a:rPr lang="es-CO" b="1" i="1" dirty="0" smtClean="0">
                <a:latin typeface="Agency FB" pitchFamily="34" charset="0"/>
              </a:rPr>
              <a:t>¿Tu crees en la Palabra de Dios?</a:t>
            </a:r>
            <a:endParaRPr lang="es-CO" b="1" i="1" dirty="0">
              <a:latin typeface="Agency FB" pitchFamily="34" charset="0"/>
            </a:endParaRPr>
          </a:p>
        </p:txBody>
      </p:sp>
      <p:sp>
        <p:nvSpPr>
          <p:cNvPr id="3" name="2 Marcador de contenido"/>
          <p:cNvSpPr>
            <a:spLocks noGrp="1"/>
          </p:cNvSpPr>
          <p:nvPr>
            <p:ph idx="1"/>
          </p:nvPr>
        </p:nvSpPr>
        <p:spPr>
          <a:xfrm>
            <a:off x="179512" y="1196752"/>
            <a:ext cx="8723312" cy="5472608"/>
          </a:xfrm>
        </p:spPr>
        <p:txBody>
          <a:bodyPr>
            <a:normAutofit fontScale="70000" lnSpcReduction="20000"/>
          </a:bodyPr>
          <a:lstStyle/>
          <a:p>
            <a:pPr marL="0" indent="0" algn="ctr">
              <a:buNone/>
            </a:pPr>
            <a:r>
              <a:rPr lang="es-CO" b="1" dirty="0">
                <a:solidFill>
                  <a:srgbClr val="FF0000"/>
                </a:solidFill>
              </a:rPr>
              <a:t>Las preguntas que tienes que hacerte si aun no crees en esto son:</a:t>
            </a:r>
          </a:p>
          <a:p>
            <a:pPr marL="0" indent="0">
              <a:buNone/>
            </a:pPr>
            <a:endParaRPr lang="es-CO" b="1" dirty="0" smtClean="0"/>
          </a:p>
          <a:p>
            <a:pPr marL="0" indent="0">
              <a:buNone/>
            </a:pPr>
            <a:r>
              <a:rPr lang="es-CO" b="1" dirty="0" smtClean="0">
                <a:solidFill>
                  <a:srgbClr val="FF0000"/>
                </a:solidFill>
              </a:rPr>
              <a:t>1</a:t>
            </a:r>
            <a:r>
              <a:rPr lang="es-CO" b="1" dirty="0" smtClean="0"/>
              <a:t>). ¿Porque </a:t>
            </a:r>
            <a:r>
              <a:rPr lang="es-CO" b="1" dirty="0"/>
              <a:t>había de encontrarse ruedas de carros egipcios en las profundidades del Mar Rojo?</a:t>
            </a:r>
            <a:endParaRPr lang="es-CO" dirty="0"/>
          </a:p>
          <a:p>
            <a:pPr marL="0" indent="0">
              <a:buNone/>
            </a:pPr>
            <a:r>
              <a:rPr lang="es-CO" b="1" dirty="0" smtClean="0">
                <a:solidFill>
                  <a:srgbClr val="FF0000"/>
                </a:solidFill>
              </a:rPr>
              <a:t>2</a:t>
            </a:r>
            <a:r>
              <a:rPr lang="es-CO" b="1" dirty="0" smtClean="0"/>
              <a:t>). ¿Es </a:t>
            </a:r>
            <a:r>
              <a:rPr lang="es-CO" b="1" dirty="0"/>
              <a:t>posible que a varios egipcios se les ocurriera meterse a nadar con carruajes en el mar?</a:t>
            </a:r>
            <a:endParaRPr lang="es-CO" dirty="0"/>
          </a:p>
          <a:p>
            <a:pPr marL="0" indent="0">
              <a:buNone/>
            </a:pPr>
            <a:endParaRPr lang="es-CO" dirty="0" smtClean="0"/>
          </a:p>
          <a:p>
            <a:pPr marL="0" indent="0" algn="ctr">
              <a:buNone/>
            </a:pPr>
            <a:r>
              <a:rPr lang="es-CO" dirty="0" smtClean="0"/>
              <a:t>Lo encontrado allí </a:t>
            </a:r>
            <a:r>
              <a:rPr lang="es-CO" dirty="0" smtClean="0"/>
              <a:t>nos dice que evidentemente Dios </a:t>
            </a:r>
            <a:r>
              <a:rPr lang="es-CO" dirty="0"/>
              <a:t>abrió el mar como lo dice en su Palabra y las evidencias son claras.</a:t>
            </a:r>
          </a:p>
          <a:p>
            <a:pPr marL="0" indent="0" algn="ctr">
              <a:buNone/>
            </a:pPr>
            <a:r>
              <a:rPr lang="es-CO" dirty="0"/>
              <a:t>Por ultimo, en cada lado del mar, se encuentran ubicadas dos columnas, en las que se ha llegado a creer por las inscripciones; que fueron puestas allí por el rey </a:t>
            </a:r>
            <a:r>
              <a:rPr lang="es-CO" dirty="0" smtClean="0"/>
              <a:t>Salomón. Las </a:t>
            </a:r>
            <a:r>
              <a:rPr lang="es-CO" dirty="0"/>
              <a:t>columnas tienen las siguientes escrituras:</a:t>
            </a:r>
          </a:p>
          <a:p>
            <a:pPr marL="0" indent="0">
              <a:buNone/>
            </a:pPr>
            <a:r>
              <a:rPr lang="es-CO" i="1" dirty="0"/>
              <a:t>Mizraim (Egipto); Salomón; Edom; la muerte del faraón, Moisés y </a:t>
            </a:r>
            <a:r>
              <a:rPr lang="es-CO" b="1" i="1" dirty="0"/>
              <a:t>Yahvé.</a:t>
            </a:r>
            <a:r>
              <a:rPr lang="es-CO" dirty="0"/>
              <a:t> </a:t>
            </a:r>
            <a:endParaRPr lang="es-CO" dirty="0" smtClean="0"/>
          </a:p>
          <a:p>
            <a:endParaRPr lang="es-CO" dirty="0" smtClean="0"/>
          </a:p>
          <a:p>
            <a:pPr marL="0" indent="0" algn="ctr">
              <a:buNone/>
            </a:pPr>
            <a:r>
              <a:rPr lang="es-CO" dirty="0" smtClean="0"/>
              <a:t>El </a:t>
            </a:r>
            <a:r>
              <a:rPr lang="es-CO" dirty="0"/>
              <a:t>rey Salomón había ofrecido estas columnas en honor de Yahvé y se las dedicó por el milagro de la travesía del mar.</a:t>
            </a:r>
            <a:endParaRPr lang="es-CO" dirty="0">
              <a:effectLst/>
            </a:endParaRPr>
          </a:p>
        </p:txBody>
      </p:sp>
    </p:spTree>
    <p:extLst>
      <p:ext uri="{BB962C8B-B14F-4D97-AF65-F5344CB8AC3E}">
        <p14:creationId xmlns:p14="http://schemas.microsoft.com/office/powerpoint/2010/main" val="185503411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31" presetClass="entr" presetSubtype="0" fill="hold" nodeType="clickEffect">
                                  <p:stCondLst>
                                    <p:cond delay="0"/>
                                  </p:stCondLst>
                                  <p:childTnLst>
                                    <p:set>
                                      <p:cBhvr>
                                        <p:cTn id="72" dur="1" fill="hold">
                                          <p:stCondLst>
                                            <p:cond delay="0"/>
                                          </p:stCondLst>
                                        </p:cTn>
                                        <p:tgtEl>
                                          <p:spTgt spid="3">
                                            <p:txEl>
                                              <p:pRg st="6" end="6"/>
                                            </p:txEl>
                                          </p:spTgt>
                                        </p:tgtEl>
                                        <p:attrNameLst>
                                          <p:attrName>style.visibility</p:attrName>
                                        </p:attrNameLst>
                                      </p:cBhvr>
                                      <p:to>
                                        <p:strVal val="visible"/>
                                      </p:to>
                                    </p:set>
                                    <p:anim calcmode="lin" valueType="num">
                                      <p:cBhvr>
                                        <p:cTn id="7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7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7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76" dur="1000"/>
                                        <p:tgtEl>
                                          <p:spTgt spid="3">
                                            <p:txEl>
                                              <p:pRg st="6" end="6"/>
                                            </p:txEl>
                                          </p:spTgt>
                                        </p:tgtEl>
                                      </p:cBhvr>
                                    </p:animEffect>
                                  </p:childTnLst>
                                </p:cTn>
                              </p:par>
                              <p:par>
                                <p:cTn id="77" presetID="31" presetClass="entr" presetSubtype="0" fill="hold" nodeType="withEffect">
                                  <p:stCondLst>
                                    <p:cond delay="0"/>
                                  </p:stCondLst>
                                  <p:childTnLst>
                                    <p:set>
                                      <p:cBhvr>
                                        <p:cTn id="78" dur="1" fill="hold">
                                          <p:stCondLst>
                                            <p:cond delay="0"/>
                                          </p:stCondLst>
                                        </p:cTn>
                                        <p:tgtEl>
                                          <p:spTgt spid="3">
                                            <p:txEl>
                                              <p:pRg st="7" end="7"/>
                                            </p:txEl>
                                          </p:spTgt>
                                        </p:tgtEl>
                                        <p:attrNameLst>
                                          <p:attrName>style.visibility</p:attrName>
                                        </p:attrNameLst>
                                      </p:cBhvr>
                                      <p:to>
                                        <p:strVal val="visible"/>
                                      </p:to>
                                    </p:set>
                                    <p:anim calcmode="lin" valueType="num">
                                      <p:cBhvr>
                                        <p:cTn id="7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7" end="7"/>
                                            </p:txEl>
                                          </p:spTgt>
                                        </p:tgtEl>
                                      </p:cBhvr>
                                    </p:animEffect>
                                  </p:childTnLst>
                                </p:cTn>
                              </p:par>
                              <p:par>
                                <p:cTn id="83" presetID="31" presetClass="entr" presetSubtype="0" fill="hold" nodeType="withEffect">
                                  <p:stCondLst>
                                    <p:cond delay="0"/>
                                  </p:stCondLst>
                                  <p:childTnLst>
                                    <p:set>
                                      <p:cBhvr>
                                        <p:cTn id="84" dur="1" fill="hold">
                                          <p:stCondLst>
                                            <p:cond delay="0"/>
                                          </p:stCondLst>
                                        </p:cTn>
                                        <p:tgtEl>
                                          <p:spTgt spid="3">
                                            <p:txEl>
                                              <p:pRg st="9" end="9"/>
                                            </p:txEl>
                                          </p:spTgt>
                                        </p:tgtEl>
                                        <p:attrNameLst>
                                          <p:attrName>style.visibility</p:attrName>
                                        </p:attrNameLst>
                                      </p:cBhvr>
                                      <p:to>
                                        <p:strVal val="visible"/>
                                      </p:to>
                                    </p:set>
                                    <p:anim calcmode="lin" valueType="num">
                                      <p:cBhvr>
                                        <p:cTn id="85"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6"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87"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88"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28674" name="Picture 2" descr="http://k23.kn3.net/taringa/8/0/6/8/7/9/1/jesusdalmau/833.jpg?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 y="-1"/>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59196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29698" name="Picture 2" descr="http://k16.kn3.net/taringa/8/0/6/8/7/9/1/jesusdalmau/F78.jpg?85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76" y="-1"/>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962321"/>
      </p:ext>
    </p:extLst>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30722" name="Picture 2" descr="http://k26.kn3.net/taringa/8/0/6/8/7/9/1/jesusdalmau/226.jpg?73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60" y="-99392"/>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621822"/>
      </p:ext>
    </p:extLst>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31746" name="Picture 2" descr="http://k18.kn3.net/taringa/8/0/6/8/7/9/1/jesusdalmau/4CD.jpg?32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087408"/>
      </p:ext>
    </p:extLst>
  </p:cSld>
  <p:clrMapOvr>
    <a:masterClrMapping/>
  </p:clrMapOvr>
  <p:transition spd="slow">
    <p:push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32770" name="Picture 2" descr="http://k18.kn3.net/taringa/8/0/6/8/7/9/1/jesusdalmau/75E.jpg?1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53"/>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427819"/>
      </p:ext>
    </p:extLst>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pic>
        <p:nvPicPr>
          <p:cNvPr id="33794" name="Picture 2" descr="http://k13.kn3.net/taringa/8/0/6/8/7/9/1/jesusdalmau/8AC.jpg?70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 y="-1"/>
            <a:ext cx="9144000" cy="537321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5517232"/>
            <a:ext cx="8784976" cy="1200329"/>
          </a:xfrm>
          <a:prstGeom prst="rect">
            <a:avLst/>
          </a:prstGeom>
        </p:spPr>
        <p:txBody>
          <a:bodyPr wrap="square">
            <a:spAutoFit/>
          </a:bodyPr>
          <a:lstStyle/>
          <a:p>
            <a:pPr algn="ctr"/>
            <a:r>
              <a:rPr lang="es-CO" sz="2400" dirty="0"/>
              <a:t>Allí permanece como un monumento de la veracidad de la Palabra de Dios. </a:t>
            </a:r>
            <a:endParaRPr lang="es-CO" sz="2400" dirty="0" smtClean="0"/>
          </a:p>
          <a:p>
            <a:pPr algn="ctr"/>
            <a:r>
              <a:rPr lang="es-CO" sz="2400" dirty="0" smtClean="0"/>
              <a:t>Alabado </a:t>
            </a:r>
            <a:r>
              <a:rPr lang="es-CO" sz="2400" dirty="0"/>
              <a:t>sea Dios.</a:t>
            </a:r>
            <a:endParaRPr lang="es-CO" sz="2400" dirty="0"/>
          </a:p>
        </p:txBody>
      </p:sp>
    </p:spTree>
    <p:extLst>
      <p:ext uri="{BB962C8B-B14F-4D97-AF65-F5344CB8AC3E}">
        <p14:creationId xmlns:p14="http://schemas.microsoft.com/office/powerpoint/2010/main" val="63500247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pic>
        <p:nvPicPr>
          <p:cNvPr id="34818" name="Picture 2" descr="http://k25.kn3.net/taringa/8/0/6/8/7/9/1/jesusdalmau/B92.jpg?11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737"/>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84366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normAutofit fontScale="90000"/>
          </a:bodyPr>
          <a:lstStyle/>
          <a:p>
            <a:r>
              <a:rPr lang="es-CO" sz="5400" b="1" i="1" dirty="0" smtClean="0">
                <a:solidFill>
                  <a:srgbClr val="FF0000"/>
                </a:solidFill>
                <a:latin typeface="Algerian" pitchFamily="82" charset="0"/>
              </a:rPr>
              <a:t>conclusión</a:t>
            </a:r>
            <a:endParaRPr lang="es-CO" sz="5400" b="1" i="1" dirty="0">
              <a:solidFill>
                <a:srgbClr val="FF0000"/>
              </a:solidFill>
              <a:latin typeface="Algerian" pitchFamily="82" charset="0"/>
            </a:endParaRPr>
          </a:p>
        </p:txBody>
      </p:sp>
      <p:sp>
        <p:nvSpPr>
          <p:cNvPr id="3" name="2 Marcador de contenido"/>
          <p:cNvSpPr>
            <a:spLocks noGrp="1"/>
          </p:cNvSpPr>
          <p:nvPr>
            <p:ph idx="1"/>
          </p:nvPr>
        </p:nvSpPr>
        <p:spPr>
          <a:xfrm>
            <a:off x="457200" y="1268760"/>
            <a:ext cx="8229600" cy="5328592"/>
          </a:xfrm>
          <a:blipFill>
            <a:blip r:embed="rId2"/>
            <a:tile tx="0" ty="0" sx="100000" sy="100000" flip="none" algn="tl"/>
          </a:blipFill>
        </p:spPr>
        <p:txBody>
          <a:bodyPr>
            <a:normAutofit fontScale="70000" lnSpcReduction="20000"/>
          </a:bodyPr>
          <a:lstStyle/>
          <a:p>
            <a:pPr marL="0" indent="0" algn="ctr">
              <a:buNone/>
            </a:pPr>
            <a:r>
              <a:rPr lang="es-CO" dirty="0"/>
              <a:t>La Biblia es un libro hermoso, que muestra claramente como nuestro Dios de siglos pasados, jamás ha </a:t>
            </a:r>
            <a:r>
              <a:rPr lang="es-CO" dirty="0" smtClean="0"/>
              <a:t>cambiado Como lo dice </a:t>
            </a:r>
            <a:r>
              <a:rPr lang="es-CO" b="1" dirty="0" smtClean="0">
                <a:solidFill>
                  <a:srgbClr val="FF0000"/>
                </a:solidFill>
              </a:rPr>
              <a:t>(Heb.13:8 y Sant.1:17); </a:t>
            </a:r>
            <a:r>
              <a:rPr lang="es-CO" dirty="0"/>
              <a:t>y ahora lo que este por acontecer, será por que sus juicios y sus obras son justas.</a:t>
            </a:r>
          </a:p>
          <a:p>
            <a:pPr marL="0" indent="0" algn="ctr">
              <a:buNone/>
            </a:pPr>
            <a:r>
              <a:rPr lang="es-CO" dirty="0"/>
              <a:t>Si aun tienes dudas y crees que todo esto es ciencia ficción, no te preocupes que ahora gracias a la tecnología podrás ir al lugar de los hechos, casi personalmente, bueno no tan personal pero si de una forma virtual. </a:t>
            </a:r>
            <a:endParaRPr lang="es-CO" dirty="0" smtClean="0"/>
          </a:p>
          <a:p>
            <a:pPr marL="0" indent="0" algn="ctr">
              <a:buNone/>
            </a:pPr>
            <a:r>
              <a:rPr lang="es-CO" dirty="0" smtClean="0"/>
              <a:t>Como </a:t>
            </a:r>
            <a:r>
              <a:rPr lang="es-CO" dirty="0"/>
              <a:t>se darán cuenta a los alrededores de éste acontecimiento bíblico, ahora hay quienes montaron hoteles y centros turísticos como evidencia del gran milagro que Dios hizo con su pueblo Israel, ya que muchas personas ahora visitan ese lugar por el suceso bíblico</a:t>
            </a:r>
            <a:r>
              <a:rPr lang="es-CO" dirty="0" smtClean="0"/>
              <a:t>. </a:t>
            </a:r>
          </a:p>
          <a:p>
            <a:pPr marL="0" indent="0" algn="ctr">
              <a:buNone/>
            </a:pPr>
            <a:endParaRPr lang="es-CO" dirty="0"/>
          </a:p>
          <a:p>
            <a:pPr marL="0" indent="0" algn="ctr">
              <a:buNone/>
            </a:pPr>
            <a:r>
              <a:rPr lang="es-CO" b="1" i="1" dirty="0" smtClean="0">
                <a:solidFill>
                  <a:srgbClr val="FF0000"/>
                </a:solidFill>
              </a:rPr>
              <a:t>Mi deseo y oración es que ojala, estas evidencia fortalezcan tu fe, te consagres más al servicio del Señor, y compartas estos mensajes, ya que Cristo está por regresar por segunda ves. Amen</a:t>
            </a:r>
            <a:endParaRPr lang="es-CO" b="1" i="1" dirty="0">
              <a:solidFill>
                <a:srgbClr val="FF0000"/>
              </a:solidFill>
            </a:endParaRPr>
          </a:p>
        </p:txBody>
      </p:sp>
    </p:spTree>
    <p:extLst>
      <p:ext uri="{BB962C8B-B14F-4D97-AF65-F5344CB8AC3E}">
        <p14:creationId xmlns:p14="http://schemas.microsoft.com/office/powerpoint/2010/main" val="55859306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883</TotalTime>
  <Words>2135</Words>
  <Application>Microsoft Office PowerPoint</Application>
  <PresentationFormat>Presentación en pantalla (4:3)</PresentationFormat>
  <Paragraphs>80</Paragraphs>
  <Slides>44</Slides>
  <Notes>0</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Éxodo comenzó en Gocen</vt:lpstr>
      <vt:lpstr>Presentación de PowerPoint</vt:lpstr>
      <vt:lpstr>Presentación de PowerPoint</vt:lpstr>
      <vt:lpstr>Presentación de PowerPoint</vt:lpstr>
      <vt:lpstr>Presentación de PowerPoint</vt:lpstr>
      <vt:lpstr>Presentación de PowerPoint</vt:lpstr>
      <vt:lpstr>Veamos lo que hizo Dios por su pueblo mientras que ellos estaban inconformes:</vt:lpstr>
      <vt:lpstr>De las diez plagas egipcias, cinco no afectaron a los hebreos:</vt:lpstr>
      <vt:lpstr>¿De qué manera continuó obrando Dios en favor de su pueblo?</vt:lpstr>
      <vt:lpstr>Presentación de PowerPoint</vt:lpstr>
      <vt:lpstr>Presentación de PowerPoint</vt:lpstr>
      <vt:lpstr>Presentación de PowerPoint</vt:lpstr>
      <vt:lpstr>Presentación de PowerPoint</vt:lpstr>
      <vt:lpstr>Intrigado por este hallazgo, ¿qué más encontró Ron Wyatt?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¿Tu crees en la Palabra de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TESOROS DEL MAR ROJO</dc:title>
  <dc:creator>FAMILIA FIERRO CH</dc:creator>
  <cp:lastModifiedBy>FAMILIA FIERRO CH</cp:lastModifiedBy>
  <cp:revision>129</cp:revision>
  <dcterms:created xsi:type="dcterms:W3CDTF">2012-11-14T14:08:17Z</dcterms:created>
  <dcterms:modified xsi:type="dcterms:W3CDTF">2013-11-11T12:54:28Z</dcterms:modified>
</cp:coreProperties>
</file>